
<file path=[Content_Types].xml><?xml version="1.0" encoding="utf-8"?>
<ns0:Types xmlns:ns0="http://schemas.openxmlformats.org/package/2006/content-types">
  <ns0:Default Extension="jpeg" ContentType="image/jpeg"/>
  <ns0:Default Extension="png" ContentType="image/png"/>
  <ns0:Default Extension="rels" ContentType="application/vnd.openxmlformats-package.relationships+xml"/>
  <ns0:Default Extension="xml" ContentType="application/xml"/>
  <ns0:Override PartName="/ppt/presentation.xml" ContentType="application/vnd.openxmlformats-officedocument.presentationml.presentation.main+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12.xml" ContentType="application/vnd.openxmlformats-officedocument.presentationml.slide+xml"/>
  <ns0:Override PartName="/ppt/slides/slide13.xml" ContentType="application/vnd.openxmlformats-officedocument.presentationml.slide+xml"/>
  <ns0:Override PartName="/ppt/slides/slide14.xml" ContentType="application/vnd.openxmlformats-officedocument.presentationml.slide+xml"/>
  <ns0:Override PartName="/ppt/slides/slide15.xml" ContentType="application/vnd.openxmlformats-officedocument.presentationml.slide+xml"/>
  <ns0:Override PartName="/ppt/slides/slide16.xml" ContentType="application/vnd.openxmlformats-officedocument.presentationml.slide+xml"/>
  <ns0:Override PartName="/ppt/slides/slide17.xml" ContentType="application/vnd.openxmlformats-officedocument.presentationml.slide+xml"/>
  <ns0:Override PartName="/ppt/slides/slide18.xml" ContentType="application/vnd.openxmlformats-officedocument.presentationml.slide+xml"/>
  <ns0:Override PartName="/ppt/slides/slide19.xml" ContentType="application/vnd.openxmlformats-officedocument.presentationml.slide+xml"/>
  <ns0:Override PartName="/ppt/slides/slide20.xml" ContentType="application/vnd.openxmlformats-officedocument.presentationml.slide+xml"/>
  <ns0:Override PartName="/ppt/slides/slide21.xml" ContentType="application/vnd.openxmlformats-officedocument.presentationml.slide+xml"/>
  <ns0:Override PartName="/ppt/slides/slide22.xml" ContentType="application/vnd.openxmlformats-officedocument.presentationml.slide+xml"/>
  <ns0:Override PartName="/ppt/slides/slide23.xml" ContentType="application/vnd.openxmlformats-officedocument.presentationml.slide+xml"/>
  <ns0:Override PartName="/ppt/slides/slide24.xml" ContentType="application/vnd.openxmlformats-officedocument.presentationml.slide+xml"/>
  <ns0:Override PartName="/ppt/slides/slide25.xml" ContentType="application/vnd.openxmlformats-officedocument.presentationml.slide+xml"/>
  <ns0:Override PartName="/ppt/presProps.xml" ContentType="application/vnd.openxmlformats-officedocument.presentationml.presProps+xml"/>
  <ns0:Override PartName="/ppt/viewProps.xml" ContentType="application/vnd.openxmlformats-officedocument.presentationml.viewProps+xml"/>
  <ns0:Override PartName="/ppt/theme/theme1.xml" ContentType="application/vnd.openxmlformats-officedocument.theme+xml"/>
  <ns0:Override PartName="/ppt/tableStyles.xml" ContentType="application/vnd.openxmlformats-officedocument.presentationml.tableStyles+xml"/>
  <ns0:Override PartName="/ppt/slideLayouts/slideLayout1.xml" ContentType="application/vnd.openxmlformats-officedocument.presentationml.slideLayout+xml"/>
  <ns0:Override PartName="/ppt/theme/theme2.xml" ContentType="application/vnd.openxmlformats-officedocument.theme+xml"/>
</ns0:Types>
</file>

<file path=_rels/.rels><?xml version='1.0' encoding='utf-8'?>
<ns0:Relationships xmlns:ns0="http://schemas.openxmlformats.org/package/2006/relationships"><ns0:Relationship Id="rId1" Type="http://schemas.openxmlformats.org/officeDocument/2006/relationships/officeDocument" Target="ppt/presentation.xml" /></ns0: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67" r:id="rId3"/>
    <p:sldId id="268" r:id="rId4"/>
    <p:sldId id="258" r:id="rId5"/>
    <p:sldId id="265" r:id="rId6"/>
    <p:sldId id="270" r:id="rId7"/>
    <p:sldId id="259" r:id="rId8"/>
    <p:sldId id="271" r:id="rId9"/>
    <p:sldId id="275" r:id="rId10"/>
    <p:sldId id="283" r:id="rId11"/>
    <p:sldId id="284" r:id="rId12"/>
    <p:sldId id="285" r:id="rId13"/>
    <p:sldId id="286" r:id="rId14"/>
    <p:sldId id="272" r:id="rId15"/>
    <p:sldId id="276" r:id="rId16"/>
    <p:sldId id="282" r:id="rId17"/>
    <p:sldId id="273" r:id="rId18"/>
    <p:sldId id="287" r:id="rId19"/>
    <p:sldId id="277" r:id="rId20"/>
    <p:sldId id="279" r:id="rId21"/>
    <p:sldId id="289" r:id="rId22"/>
    <p:sldId id="290" r:id="rId23"/>
    <p:sldId id="263" r:id="rId24"/>
    <p:sldId id="264" r:id="rId25"/>
    <p:sldId id="269" r:id="rId2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94"/>
    <p:restoredTop sz="92217"/>
  </p:normalViewPr>
  <p:slideViewPr>
    <p:cSldViewPr snapToGrid="0" snapToObjects="1">
      <p:cViewPr varScale="1">
        <p:scale>
          <a:sx n="100" d="100"/>
          <a:sy n="100" d="100"/>
        </p:scale>
        <p:origin x="1200" y="82"/>
      </p:cViewPr>
      <p:guideLst/>
    </p:cSldViewPr>
  </p:slideViewPr>
  <p:notesTextViewPr>
    <p:cViewPr>
      <p:scale>
        <a:sx n="1" d="1"/>
        <a:sy n="1" d="1"/>
      </p:scale>
      <p:origin x="0" y="0"/>
    </p:cViewPr>
  </p:notesTextViewPr>
  <p:gridSpacing cx="76200" cy="76200"/>
</p:viewPr>
</file>

<file path=ppt/_rels/presentation.xml.rels><?xml version='1.0' encoding='utf-8'?>
<ns0:Relationships xmlns:ns0="http://schemas.openxmlformats.org/package/2006/relationships"><ns0:Relationship Id="rId8" Type="http://schemas.openxmlformats.org/officeDocument/2006/relationships/slide" Target="slides/slide7.xml" /><ns0:Relationship Id="rId13" Type="http://schemas.openxmlformats.org/officeDocument/2006/relationships/slide" Target="slides/slide12.xml" /><ns0:Relationship Id="rId18" Type="http://schemas.openxmlformats.org/officeDocument/2006/relationships/slide" Target="slides/slide17.xml" /><ns0:Relationship Id="rId26" Type="http://schemas.openxmlformats.org/officeDocument/2006/relationships/slide" Target="slides/slide25.xml" /><ns0:Relationship Id="rId3" Type="http://schemas.openxmlformats.org/officeDocument/2006/relationships/slide" Target="slides/slide2.xml" /><ns0:Relationship Id="rId21" Type="http://schemas.openxmlformats.org/officeDocument/2006/relationships/slide" Target="slides/slide20.xml" /><ns0:Relationship Id="rId7" Type="http://schemas.openxmlformats.org/officeDocument/2006/relationships/slide" Target="slides/slide6.xml" /><ns0:Relationship Id="rId12" Type="http://schemas.openxmlformats.org/officeDocument/2006/relationships/slide" Target="slides/slide11.xml" /><ns0:Relationship Id="rId17" Type="http://schemas.openxmlformats.org/officeDocument/2006/relationships/slide" Target="slides/slide16.xml" /><ns0:Relationship Id="rId25" Type="http://schemas.openxmlformats.org/officeDocument/2006/relationships/slide" Target="slides/slide24.xml" /><ns0:Relationship Id="rId2" Type="http://schemas.openxmlformats.org/officeDocument/2006/relationships/slide" Target="slides/slide1.xml" /><ns0:Relationship Id="rId16" Type="http://schemas.openxmlformats.org/officeDocument/2006/relationships/slide" Target="slides/slide15.xml" /><ns0:Relationship Id="rId20" Type="http://schemas.openxmlformats.org/officeDocument/2006/relationships/slide" Target="slides/slide19.xml" /><ns0:Relationship Id="rId29" Type="http://schemas.openxmlformats.org/officeDocument/2006/relationships/viewProps" Target="viewProps.xml" /><ns0:Relationship Id="rId1" Type="http://schemas.openxmlformats.org/officeDocument/2006/relationships/slideMaster" Target="slideMasters/slideMaster1.xml" /><ns0:Relationship Id="rId6" Type="http://schemas.openxmlformats.org/officeDocument/2006/relationships/slide" Target="slides/slide5.xml" /><ns0:Relationship Id="rId11" Type="http://schemas.openxmlformats.org/officeDocument/2006/relationships/slide" Target="slides/slide10.xml" /><ns0:Relationship Id="rId24" Type="http://schemas.openxmlformats.org/officeDocument/2006/relationships/slide" Target="slides/slide23.xml" /><ns0:Relationship Id="rId5" Type="http://schemas.openxmlformats.org/officeDocument/2006/relationships/slide" Target="slides/slide4.xml" /><ns0:Relationship Id="rId15" Type="http://schemas.openxmlformats.org/officeDocument/2006/relationships/slide" Target="slides/slide14.xml" /><ns0:Relationship Id="rId23" Type="http://schemas.openxmlformats.org/officeDocument/2006/relationships/slide" Target="slides/slide22.xml" /><ns0:Relationship Id="rId28" Type="http://schemas.openxmlformats.org/officeDocument/2006/relationships/presProps" Target="presProps.xml" /><ns0:Relationship Id="rId10" Type="http://schemas.openxmlformats.org/officeDocument/2006/relationships/slide" Target="slides/slide9.xml" /><ns0:Relationship Id="rId19" Type="http://schemas.openxmlformats.org/officeDocument/2006/relationships/slide" Target="slides/slide18.xml" /><ns0:Relationship Id="rId31" Type="http://schemas.openxmlformats.org/officeDocument/2006/relationships/tableStyles" Target="tableStyles.xml" /><ns0:Relationship Id="rId4" Type="http://schemas.openxmlformats.org/officeDocument/2006/relationships/slide" Target="slides/slide3.xml" /><ns0:Relationship Id="rId9" Type="http://schemas.openxmlformats.org/officeDocument/2006/relationships/slide" Target="slides/slide8.xml" /><ns0:Relationship Id="rId14" Type="http://schemas.openxmlformats.org/officeDocument/2006/relationships/slide" Target="slides/slide13.xml" /><ns0:Relationship Id="rId22" Type="http://schemas.openxmlformats.org/officeDocument/2006/relationships/slide" Target="slides/slide21.xml" /><ns0:Relationship Id="rId30" Type="http://schemas.openxmlformats.org/officeDocument/2006/relationships/theme" Target="theme/theme1.xml" /></ns0:Relationships>
</file>

<file path=ppt/slideLayouts/_rels/slideLayout1.xml.rels><?xml version='1.0' encoding='utf-8'?>
<ns0:Relationships xmlns:ns0="http://schemas.openxmlformats.org/package/2006/relationships"><ns0:Relationship Id="rId1" Type="http://schemas.openxmlformats.org/officeDocument/2006/relationships/slideMaster" Target="../slideMasters/slideMaster1.xml" /></ns0: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ransition spd="slow">
    <p:cover/>
  </p:transition>
</p:sldLayout>
</file>

<file path=ppt/slideMasters/_rels/slideMaster1.xml.rels><?xml version='1.0' encoding='utf-8'?>
<ns0:Relationships xmlns:ns0="http://schemas.openxmlformats.org/package/2006/relationships"><ns0:Relationship Id="rId2" Type="http://schemas.openxmlformats.org/officeDocument/2006/relationships/theme" Target="../theme/theme1.xml" /><ns0:Relationship Id="rId1" Type="http://schemas.openxmlformats.org/officeDocument/2006/relationships/slideLayout" Target="../slideLayouts/slideLayout1.xml" /></ns0: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p:cover/>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s>
</file>

<file path=ppt/slides/_rels/slide2.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3.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4.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9.xml.rels><?xml version='1.0' encoding='utf-8'?>
<ns0:Relationships xmlns:ns0="http://schemas.openxmlformats.org/package/2006/relationships"><ns0:Relationship Id="rId3" Type="http://schemas.openxmlformats.org/officeDocument/2006/relationships/image" Target="../media/image2.png" /><ns0:Relationship Id="rId1" Type="http://schemas.openxmlformats.org/officeDocument/2006/relationships/slideLayout" Target="../slideLayouts/slideLayout1.xml" /></ns0: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5.xml.rels><?xml version='1.0' encoding='utf-8'?>
<ns0:Relationships xmlns:ns0="http://schemas.openxmlformats.org/package/2006/relationships"><ns0:Relationship Id="rId3" Type="http://schemas.openxmlformats.org/officeDocument/2006/relationships/image" Target="../media/image3.png" /><ns0:Relationship Id="rId1" Type="http://schemas.openxmlformats.org/officeDocument/2006/relationships/slideLayout" Target="../slideLayouts/slideLayout1.xml" /></ns0: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17.xml.rels><?xml version='1.0' encoding='utf-8'?>
<ns0:Relationships xmlns:ns0="http://schemas.openxmlformats.org/package/2006/relationships"><ns0:Relationship Id="rId3" Type="http://schemas.openxmlformats.org/officeDocument/2006/relationships/image" Target="../media/image4.jpeg" /><ns0:Relationship Id="rId1" Type="http://schemas.openxmlformats.org/officeDocument/2006/relationships/slideLayout" Target="../slideLayouts/slideLayout1.xml" /></ns0:Relationships>
</file>

<file path=ppt/slides/_rels/slide18.xml.rels><?xml version='1.0' encoding='utf-8'?>
<ns0:Relationships xmlns:ns0="http://schemas.openxmlformats.org/package/2006/relationships"><ns0:Relationship Id="rId3" Type="http://schemas.openxmlformats.org/officeDocument/2006/relationships/image" Target="../media/image5.jpeg" /><ns0:Relationship Id="rId1" Type="http://schemas.openxmlformats.org/officeDocument/2006/relationships/slideLayout" Target="../slideLayouts/slideLayout1.xml" /><ns0:Relationship Id="rId4" Type="http://schemas.openxmlformats.org/officeDocument/2006/relationships/image" Target="../media/image6.jpeg" /></ns0:Relationships>
</file>

<file path=ppt/slides/_rels/slide19.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20.xml.rels><?xml version='1.0' encoding='utf-8'?>
<ns0:Relationships xmlns:ns0="http://schemas.openxmlformats.org/package/2006/relationships"><ns0:Relationship Id="rId3" Type="http://schemas.openxmlformats.org/officeDocument/2006/relationships/image" Target="../media/image7.png" /><ns0:Relationship Id="rId1" Type="http://schemas.openxmlformats.org/officeDocument/2006/relationships/slideLayout" Target="../slideLayouts/slideLayout1.xml" /><ns0:Relationship Id="rId4" Type="http://schemas.openxmlformats.org/officeDocument/2006/relationships/image" Target="../media/image8.png" /></ns0:Relationships>
</file>

<file path=ppt/slides/_rels/slide21.xml.rels><?xml version='1.0' encoding='utf-8'?>
<ns0:Relationships xmlns:ns0="http://schemas.openxmlformats.org/package/2006/relationships"><ns0:Relationship Id="rId3" Type="http://schemas.openxmlformats.org/officeDocument/2006/relationships/image" Target="../media/image9.png" /><ns0:Relationship Id="rId1" Type="http://schemas.openxmlformats.org/officeDocument/2006/relationships/slideLayout" Target="../slideLayouts/slideLayout1.xml" /><ns0:Relationship Id="rId4" Type="http://schemas.openxmlformats.org/officeDocument/2006/relationships/image" Target="../media/image10.png" /></ns0:Relationships>
</file>

<file path=ppt/slides/_rels/slide22.xml.rels><?xml version='1.0' encoding='utf-8'?>
<ns0:Relationships xmlns:ns0="http://schemas.openxmlformats.org/package/2006/relationships"><ns0:Relationship Id="rId3" Type="http://schemas.openxmlformats.org/officeDocument/2006/relationships/image" Target="../media/image11.jpeg" /><ns0:Relationship Id="rId1" Type="http://schemas.openxmlformats.org/officeDocument/2006/relationships/slideLayout" Target="../slideLayouts/slideLayout1.xml" /></ns0: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1.xml" /></ns0: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3E"/>
        </a:solidFill>
        <a:effectLst/>
      </p:bgPr>
    </p:bg>
    <p:spTree>
      <p:nvGrpSpPr>
        <p:cNvPr id="1" name=""/>
        <p:cNvGrpSpPr/>
        <p:nvPr/>
      </p:nvGrpSpPr>
      <p:grpSpPr>
        <a:xfrm>
          <a:off x="0" y="0"/>
          <a:ext cx="0" cy="0"/>
          <a:chOff x="0" y="0"/>
          <a:chExt cx="0" cy="0"/>
        </a:xfrm>
      </p:grpSpPr>
      <p:sp>
        <p:nvSpPr>
          <p:cNvPr id="2" name="Shape 0"/>
          <p:cNvSpPr/>
          <p:nvPr/>
        </p:nvSpPr>
        <p:spPr>
          <a:xfrm>
            <a:off x="0" y="0"/>
            <a:ext cx="274320" cy="5143500"/>
          </a:xfrm>
          <a:prstGeom prst="rect">
            <a:avLst/>
          </a:prstGeom>
          <a:solidFill>
            <a:srgbClr val="E05C3A"/>
          </a:solidFill>
          <a:ln w="12700">
            <a:solidFill>
              <a:srgbClr val="E05C3A"/>
            </a:solidFill>
            <a:prstDash val="solid"/>
          </a:ln>
        </p:spPr>
        <p:txBody>
          <a:bodyPr/>
          <a:lstStyle/>
          <a:p>
            <a:endParaRPr lang="en-US"/>
          </a:p>
        </p:txBody>
      </p:sp>
      <p:sp>
        <p:nvSpPr>
          <p:cNvPr id="3" name="Shape 1"/>
          <p:cNvSpPr/>
          <p:nvPr/>
        </p:nvSpPr>
        <p:spPr>
          <a:xfrm>
            <a:off x="7132320" y="-731520"/>
            <a:ext cx="3200400" cy="3200400"/>
          </a:xfrm>
          <a:prstGeom prst="ellipse">
            <a:avLst/>
          </a:prstGeom>
          <a:solidFill>
            <a:srgbClr val="132347"/>
          </a:solidFill>
          <a:ln w="12700">
            <a:solidFill>
              <a:srgbClr val="132347"/>
            </a:solidFill>
            <a:prstDash val="solid"/>
          </a:ln>
        </p:spPr>
        <p:txBody>
          <a:bodyPr/>
          <a:lstStyle/>
          <a:p>
            <a:endParaRPr lang="en-US"/>
          </a:p>
        </p:txBody>
      </p:sp>
      <p:sp>
        <p:nvSpPr>
          <p:cNvPr id="4" name="Shape 2"/>
          <p:cNvSpPr/>
          <p:nvPr/>
        </p:nvSpPr>
        <p:spPr>
          <a:xfrm>
            <a:off x="7589520" y="-365760"/>
            <a:ext cx="2286000" cy="2286000"/>
          </a:xfrm>
          <a:prstGeom prst="ellipse">
            <a:avLst/>
          </a:prstGeom>
          <a:solidFill>
            <a:srgbClr val="1B3A6E"/>
          </a:solidFill>
          <a:ln w="12700">
            <a:solidFill>
              <a:srgbClr val="1B3A6E"/>
            </a:solidFill>
            <a:prstDash val="solid"/>
          </a:ln>
        </p:spPr>
        <p:txBody>
          <a:bodyPr/>
          <a:lstStyle/>
          <a:p>
            <a:endParaRPr lang="en-US"/>
          </a:p>
        </p:txBody>
      </p:sp>
      <p:sp>
        <p:nvSpPr>
          <p:cNvPr id="5" name="Text 3"/>
          <p:cNvSpPr/>
          <p:nvPr/>
        </p:nvSpPr>
        <p:spPr>
          <a:xfrm>
            <a:off x="590175" y="1245870"/>
            <a:ext cx="6873241" cy="1623060"/>
          </a:xfrm>
          <a:prstGeom prst="rect">
            <a:avLst/>
          </a:prstGeom>
          <a:noFill/>
          <a:ln/>
        </p:spPr>
        <p:txBody>
          <a:bodyPr wrap="square" lIns="0" tIns="0" rIns="0" bIns="0" rtlCol="0" anchor="ctr"/>
          <a:lstStyle/>
          <a:p>
            <a:pPr marL="0" indent="0">
              <a:buNone/>
            </a:pPr>
            <a:r>
              <a:rPr lang="en-US" sz="3300" b="1" dirty="0" err="1">
                <a:solidFill>
                  <a:srgbClr val="E05C3A"/>
                </a:solidFill>
                <a:latin typeface="Trebuchet MS" pitchFamily="34" charset="0"/>
                <a:ea typeface="Trebuchet MS" pitchFamily="34" charset="-122"/>
                <a:cs typeface="Trebuchet MS" pitchFamily="34" charset="-120"/>
              </a:rPr>
              <a:t>CheXGPT</a:t>
            </a:r>
            <a:r>
              <a:rPr lang="en-US" sz="3300" b="1" dirty="0">
                <a:solidFill>
                  <a:srgbClr val="E05C3A"/>
                </a:solidFill>
                <a:latin typeface="Trebuchet MS" pitchFamily="34" charset="0"/>
                <a:ea typeface="Trebuchet MS" pitchFamily="34" charset="-122"/>
                <a:cs typeface="Trebuchet MS" pitchFamily="34" charset="-120"/>
              </a:rPr>
              <a:t>: </a:t>
            </a:r>
          </a:p>
          <a:p>
            <a:pPr marL="0" indent="0">
              <a:buNone/>
            </a:pPr>
            <a:r>
              <a:rPr lang="en-US" sz="3300" b="1" dirty="0">
                <a:solidFill>
                  <a:srgbClr val="E05C3A"/>
                </a:solidFill>
                <a:latin typeface="Trebuchet MS" pitchFamily="34" charset="0"/>
                <a:ea typeface="Trebuchet MS" pitchFamily="34" charset="-122"/>
                <a:cs typeface="Trebuchet MS" pitchFamily="34" charset="-120"/>
              </a:rPr>
              <a:t>A multimodal reasoning language model for chest X-ray labelling and report generation.</a:t>
            </a:r>
          </a:p>
        </p:txBody>
      </p:sp>
      <p:sp>
        <p:nvSpPr>
          <p:cNvPr id="7" name="Shape 5"/>
          <p:cNvSpPr/>
          <p:nvPr/>
        </p:nvSpPr>
        <p:spPr>
          <a:xfrm>
            <a:off x="640080" y="3665220"/>
            <a:ext cx="5029200" cy="36576"/>
          </a:xfrm>
          <a:prstGeom prst="rect">
            <a:avLst/>
          </a:prstGeom>
          <a:solidFill>
            <a:srgbClr val="2A9D8F"/>
          </a:solidFill>
          <a:ln w="12700">
            <a:solidFill>
              <a:srgbClr val="2A9D8F"/>
            </a:solidFill>
            <a:prstDash val="solid"/>
          </a:ln>
        </p:spPr>
        <p:txBody>
          <a:bodyPr/>
          <a:lstStyle/>
          <a:p>
            <a:endParaRPr lang="en-US"/>
          </a:p>
        </p:txBody>
      </p:sp>
      <p:sp>
        <p:nvSpPr>
          <p:cNvPr id="8" name="Text 6"/>
          <p:cNvSpPr/>
          <p:nvPr/>
        </p:nvSpPr>
        <p:spPr>
          <a:xfrm>
            <a:off x="640080" y="3802380"/>
            <a:ext cx="7772400" cy="365760"/>
          </a:xfrm>
          <a:prstGeom prst="rect">
            <a:avLst/>
          </a:prstGeom>
          <a:noFill/>
          <a:ln/>
        </p:spPr>
        <p:txBody>
          <a:bodyPr wrap="square" lIns="0" tIns="0" rIns="0" bIns="0" rtlCol="0" anchor="ctr"/>
          <a:lstStyle/>
          <a:p>
            <a:r>
              <a:rPr lang="en-US" sz="1300" u="sng" dirty="0">
                <a:solidFill>
                  <a:srgbClr val="D6E6F7"/>
                </a:solidFill>
                <a:latin typeface="Calibri" pitchFamily="34" charset="0"/>
                <a:ea typeface="Calibri" pitchFamily="34" charset="-122"/>
                <a:cs typeface="Calibri" pitchFamily="34" charset="-120"/>
              </a:rPr>
              <a:t>Sai Keertana Devarapalli</a:t>
            </a:r>
            <a:r>
              <a:rPr lang="en-US" sz="1300" u="sng" baseline="30000" dirty="0">
                <a:solidFill>
                  <a:srgbClr val="D6E6F7"/>
                </a:solidFill>
                <a:latin typeface="Calibri" pitchFamily="34" charset="0"/>
                <a:ea typeface="Calibri" pitchFamily="34" charset="-122"/>
                <a:cs typeface="Calibri" pitchFamily="34" charset="-120"/>
              </a:rPr>
              <a:t>1</a:t>
            </a:r>
            <a:r>
              <a:rPr lang="en-US" sz="1300" dirty="0">
                <a:solidFill>
                  <a:srgbClr val="D6E6F7"/>
                </a:solidFill>
                <a:latin typeface="Calibri" pitchFamily="34" charset="0"/>
                <a:ea typeface="Calibri" pitchFamily="34" charset="-122"/>
                <a:cs typeface="Calibri" pitchFamily="34" charset="-120"/>
              </a:rPr>
              <a:t>, Mohammed Belal</a:t>
            </a:r>
            <a:r>
              <a:rPr lang="en-US" sz="1300" baseline="30000" dirty="0">
                <a:solidFill>
                  <a:srgbClr val="D6E6F7"/>
                </a:solidFill>
                <a:latin typeface="Calibri" pitchFamily="34" charset="0"/>
                <a:ea typeface="Calibri" pitchFamily="34" charset="-122"/>
                <a:cs typeface="Calibri" pitchFamily="34" charset="-120"/>
              </a:rPr>
              <a:t>3,4</a:t>
            </a:r>
            <a:r>
              <a:rPr lang="en-US" sz="1300" dirty="0">
                <a:solidFill>
                  <a:srgbClr val="D6E6F7"/>
                </a:solidFill>
                <a:latin typeface="Calibri" pitchFamily="34" charset="0"/>
                <a:ea typeface="Calibri" pitchFamily="34" charset="-122"/>
                <a:cs typeface="Calibri" pitchFamily="34" charset="-120"/>
              </a:rPr>
              <a:t>, Abdulla Hourani</a:t>
            </a:r>
            <a:r>
              <a:rPr lang="en-US" sz="1300" baseline="30000" dirty="0">
                <a:solidFill>
                  <a:srgbClr val="D6E6F7"/>
                </a:solidFill>
                <a:latin typeface="Calibri" pitchFamily="34" charset="0"/>
                <a:ea typeface="Calibri" pitchFamily="34" charset="-122"/>
                <a:cs typeface="Calibri" pitchFamily="34" charset="-120"/>
              </a:rPr>
              <a:t>2,4</a:t>
            </a:r>
            <a:endParaRPr lang="en-US" sz="1300" dirty="0"/>
          </a:p>
        </p:txBody>
      </p:sp>
      <p:sp>
        <p:nvSpPr>
          <p:cNvPr id="9" name="Text 7"/>
          <p:cNvSpPr/>
          <p:nvPr/>
        </p:nvSpPr>
        <p:spPr>
          <a:xfrm>
            <a:off x="640080" y="4411980"/>
            <a:ext cx="7863841" cy="457200"/>
          </a:xfrm>
          <a:prstGeom prst="rect">
            <a:avLst/>
          </a:prstGeom>
          <a:noFill/>
          <a:ln/>
        </p:spPr>
        <p:txBody>
          <a:bodyPr wrap="square" lIns="0" tIns="0" rIns="0" bIns="0" rtlCol="0" anchor="ctr"/>
          <a:lstStyle/>
          <a:p>
            <a:r>
              <a:rPr lang="en-US" sz="1100" i="1">
                <a:solidFill>
                  <a:srgbClr val="94A3B8"/>
                </a:solidFill>
                <a:latin typeface="Calibri" pitchFamily="34" charset="0"/>
                <a:ea typeface="Calibri" pitchFamily="34" charset="-122"/>
                <a:cs typeface="Calibri" pitchFamily="34" charset="-120"/>
              </a:rPr>
              <a:t>English </a:t>
            </a:r>
            <a:r>
              <a:rPr lang="en-US" sz="1100" i="1" dirty="0">
                <a:solidFill>
                  <a:srgbClr val="94A3B8"/>
                </a:solidFill>
                <a:latin typeface="Calibri" pitchFamily="34" charset="0"/>
                <a:ea typeface="Calibri" pitchFamily="34" charset="-122"/>
                <a:cs typeface="Calibri" pitchFamily="34" charset="-120"/>
              </a:rPr>
              <a:t>Division; Medical University of Warsaw</a:t>
            </a:r>
          </a:p>
          <a:p>
            <a:r>
              <a:rPr lang="en-US" sz="1100" i="1" dirty="0">
                <a:solidFill>
                  <a:srgbClr val="94A3B8"/>
                </a:solidFill>
                <a:latin typeface="Calibri" pitchFamily="34" charset="0"/>
                <a:ea typeface="Calibri" pitchFamily="34" charset="-122"/>
                <a:cs typeface="Calibri" pitchFamily="34" charset="-120"/>
              </a:rPr>
              <a:t>Department and clinic of nephrology dialysis and Internal medicine; Medical University of Warsaw.</a:t>
            </a:r>
          </a:p>
          <a:p>
            <a:r>
              <a:rPr lang="en-GB" sz="1100" i="1" dirty="0">
                <a:solidFill>
                  <a:srgbClr val="94A3B8"/>
                </a:solidFill>
                <a:latin typeface="Calibri" pitchFamily="34" charset="0"/>
                <a:ea typeface="Calibri" pitchFamily="34" charset="-122"/>
                <a:cs typeface="Calibri" pitchFamily="34" charset="-120"/>
              </a:rPr>
              <a:t>Physical and Cognitive Intelligence Robotics Lab (PCIR); Khalifa University</a:t>
            </a:r>
            <a:endParaRPr lang="en-US" sz="1100" i="1" dirty="0">
              <a:solidFill>
                <a:srgbClr val="94A3B8"/>
              </a:solidFill>
              <a:latin typeface="Calibri" pitchFamily="34" charset="0"/>
              <a:ea typeface="Calibri" pitchFamily="34" charset="-122"/>
              <a:cs typeface="Calibri" pitchFamily="34" charset="-120"/>
            </a:endParaRPr>
          </a:p>
          <a:p>
            <a:r>
              <a:rPr lang="en-US" sz="1100" i="1" dirty="0">
                <a:solidFill>
                  <a:srgbClr val="94A3B8"/>
                </a:solidFill>
                <a:latin typeface="Calibri" pitchFamily="34" charset="0"/>
                <a:ea typeface="Calibri" pitchFamily="34" charset="-122"/>
                <a:cs typeface="Calibri" pitchFamily="34" charset="-120"/>
              </a:rPr>
              <a:t>Machine Perception Lab; Project Quintessence</a:t>
            </a:r>
          </a:p>
          <a:p>
            <a:endParaRPr lang="en-US" sz="1100" i="1" dirty="0">
              <a:solidFill>
                <a:srgbClr val="94A3B8"/>
              </a:solidFill>
              <a:latin typeface="Calibri" pitchFamily="34" charset="0"/>
              <a:ea typeface="Calibri" pitchFamily="34" charset="-122"/>
              <a:cs typeface="Calibri" pitchFamily="34" charset="-120"/>
            </a:endParaRPr>
          </a:p>
        </p:txBody>
      </p:sp>
      <p:pic>
        <p:nvPicPr>
          <p:cNvPr id="6" name="Picture 5">
            <a:extLst>
              <a:ext uri="{FF2B5EF4-FFF2-40B4-BE49-F238E27FC236}">
                <a16:creationId xmlns:a16="http://schemas.microsoft.com/office/drawing/2014/main" id="{FD74E560-0199-0D31-8113-22469E3764DE}"/>
              </a:ext>
            </a:extLst>
          </p:cNvPr>
          <p:cNvPicPr>
            <a:picLocks noChangeAspect="1"/>
          </p:cNvPicPr>
          <p:nvPr/>
        </p:nvPicPr>
        <p:blipFill>
          <a:blip r:embed="rId3"/>
          <a:stretch>
            <a:fillRect/>
          </a:stretch>
        </p:blipFill>
        <p:spPr>
          <a:xfrm>
            <a:off x="7779272" y="3729616"/>
            <a:ext cx="1364728" cy="1364728"/>
          </a:xfrm>
          <a:prstGeom prst="rect">
            <a:avLst/>
          </a:prstGeom>
        </p:spPr>
      </p:pic>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332CF94A-27C5-9704-6BF0-E2BF1112922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188E1B3-73BD-8DD2-7028-C8570290A2B6}"/>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ED3C4894-48FD-FEEC-448D-9FA46DD14727}"/>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26E2DF66-E260-6522-3B4C-1825A4B4ED5E}"/>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Introduction</a:t>
            </a:r>
            <a:endParaRPr lang="en-US" sz="2000" dirty="0"/>
          </a:p>
        </p:txBody>
      </p:sp>
      <p:sp>
        <p:nvSpPr>
          <p:cNvPr id="15" name="Shape 13">
            <a:extLst>
              <a:ext uri="{FF2B5EF4-FFF2-40B4-BE49-F238E27FC236}">
                <a16:creationId xmlns:a16="http://schemas.microsoft.com/office/drawing/2014/main" id="{BEE1A66C-4E89-8D85-7C83-D7426191A843}"/>
              </a:ext>
            </a:extLst>
          </p:cNvPr>
          <p:cNvSpPr/>
          <p:nvPr/>
        </p:nvSpPr>
        <p:spPr>
          <a:xfrm>
            <a:off x="217063" y="773471"/>
            <a:ext cx="8503920" cy="4035921"/>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7" name="Text 15">
            <a:extLst>
              <a:ext uri="{FF2B5EF4-FFF2-40B4-BE49-F238E27FC236}">
                <a16:creationId xmlns:a16="http://schemas.microsoft.com/office/drawing/2014/main" id="{A0E431F0-72AC-CE37-BB09-170E2FBB5390}"/>
              </a:ext>
            </a:extLst>
          </p:cNvPr>
          <p:cNvSpPr/>
          <p:nvPr/>
        </p:nvSpPr>
        <p:spPr>
          <a:xfrm>
            <a:off x="423017" y="1008607"/>
            <a:ext cx="4816409" cy="1327376"/>
          </a:xfrm>
          <a:prstGeom prst="rect">
            <a:avLst/>
          </a:prstGeom>
          <a:noFill/>
          <a:ln/>
        </p:spPr>
        <p:txBody>
          <a:bodyPr wrap="square" rtlCol="0" anchor="ctr"/>
          <a:lstStyle/>
          <a:p>
            <a:pPr marL="342900" indent="-342900">
              <a:spcAft>
                <a:spcPts val="800"/>
              </a:spcAft>
              <a:buSzPct val="100000"/>
              <a:buChar char="•"/>
            </a:pPr>
            <a:endParaRPr lang="en-US" sz="1600" dirty="0"/>
          </a:p>
        </p:txBody>
      </p:sp>
      <p:sp>
        <p:nvSpPr>
          <p:cNvPr id="20" name="Text 18">
            <a:extLst>
              <a:ext uri="{FF2B5EF4-FFF2-40B4-BE49-F238E27FC236}">
                <a16:creationId xmlns:a16="http://schemas.microsoft.com/office/drawing/2014/main" id="{75C44385-2A29-FEF4-C7FC-8135268FF61C}"/>
              </a:ext>
            </a:extLst>
          </p:cNvPr>
          <p:cNvSpPr/>
          <p:nvPr/>
        </p:nvSpPr>
        <p:spPr>
          <a:xfrm>
            <a:off x="4343400" y="3703320"/>
            <a:ext cx="4297680" cy="320040"/>
          </a:xfrm>
          <a:prstGeom prst="rect">
            <a:avLst/>
          </a:prstGeom>
          <a:noFill/>
          <a:ln/>
        </p:spPr>
        <p:txBody>
          <a:bodyPr wrap="square" lIns="0" tIns="0" rIns="0" bIns="0" rtlCol="0" anchor="ctr"/>
          <a:lstStyle/>
          <a:p>
            <a:pPr marL="0" indent="0">
              <a:buNone/>
            </a:pPr>
            <a:endParaRPr lang="en-US" sz="1100" dirty="0"/>
          </a:p>
        </p:txBody>
      </p:sp>
      <p:sp>
        <p:nvSpPr>
          <p:cNvPr id="12" name="Text 5">
            <a:extLst>
              <a:ext uri="{FF2B5EF4-FFF2-40B4-BE49-F238E27FC236}">
                <a16:creationId xmlns:a16="http://schemas.microsoft.com/office/drawing/2014/main" id="{642C4719-6DE7-7BDF-EA7B-2A89D23BB8F5}"/>
              </a:ext>
            </a:extLst>
          </p:cNvPr>
          <p:cNvSpPr/>
          <p:nvPr/>
        </p:nvSpPr>
        <p:spPr>
          <a:xfrm>
            <a:off x="502920" y="2790240"/>
            <a:ext cx="6644782" cy="406268"/>
          </a:xfrm>
          <a:prstGeom prst="rect">
            <a:avLst/>
          </a:prstGeom>
          <a:noFill/>
          <a:ln/>
        </p:spPr>
        <p:txBody>
          <a:bodyPr wrap="square" lIns="0" tIns="0" rIns="0" bIns="0" rtlCol="0" anchor="ctr"/>
          <a:lstStyle/>
          <a:p>
            <a:pPr marL="0" indent="0">
              <a:buNone/>
            </a:pPr>
            <a:endParaRPr lang="en-US" sz="1600" b="1" dirty="0">
              <a:solidFill>
                <a:srgbClr val="E05C3A"/>
              </a:solidFill>
              <a:latin typeface="Trebuchet MS" pitchFamily="34" charset="0"/>
              <a:ea typeface="Trebuchet MS" pitchFamily="34" charset="-122"/>
              <a:cs typeface="Trebuchet MS" pitchFamily="34" charset="-120"/>
            </a:endParaRPr>
          </a:p>
        </p:txBody>
      </p:sp>
      <p:sp>
        <p:nvSpPr>
          <p:cNvPr id="13" name="Text 6">
            <a:extLst>
              <a:ext uri="{FF2B5EF4-FFF2-40B4-BE49-F238E27FC236}">
                <a16:creationId xmlns:a16="http://schemas.microsoft.com/office/drawing/2014/main" id="{C114EBF8-3A51-812F-F646-42992C1F98CA}"/>
              </a:ext>
            </a:extLst>
          </p:cNvPr>
          <p:cNvSpPr/>
          <p:nvPr/>
        </p:nvSpPr>
        <p:spPr>
          <a:xfrm>
            <a:off x="502920" y="3196508"/>
            <a:ext cx="5489733" cy="1275795"/>
          </a:xfrm>
          <a:prstGeom prst="rect">
            <a:avLst/>
          </a:prstGeom>
          <a:noFill/>
          <a:ln/>
        </p:spPr>
        <p:txBody>
          <a:bodyPr wrap="square" lIns="0" tIns="0" rIns="0" bIns="0" rtlCol="0" anchor="ctr"/>
          <a:lstStyle/>
          <a:p>
            <a:pPr marL="285750" indent="-285750">
              <a:buFont typeface="Arial" panose="020B0604020202020204" pitchFamily="34" charset="0"/>
              <a:buChar char="•"/>
            </a:pPr>
            <a:endParaRPr lang="en-US" sz="1600" dirty="0"/>
          </a:p>
        </p:txBody>
      </p:sp>
      <p:sp>
        <p:nvSpPr>
          <p:cNvPr id="14" name="Text 14">
            <a:extLst>
              <a:ext uri="{FF2B5EF4-FFF2-40B4-BE49-F238E27FC236}">
                <a16:creationId xmlns:a16="http://schemas.microsoft.com/office/drawing/2014/main" id="{D4C03BC7-C444-FD6F-AAA5-2F13EE3E13D7}"/>
              </a:ext>
            </a:extLst>
          </p:cNvPr>
          <p:cNvSpPr/>
          <p:nvPr/>
        </p:nvSpPr>
        <p:spPr>
          <a:xfrm>
            <a:off x="423017" y="1000627"/>
            <a:ext cx="8131898" cy="3808765"/>
          </a:xfrm>
          <a:prstGeom prst="rect">
            <a:avLst/>
          </a:prstGeom>
          <a:noFill/>
          <a:ln/>
        </p:spPr>
        <p:txBody>
          <a:bodyPr wrap="square" lIns="0" tIns="0" rIns="0" bIns="0" rtlCol="0" anchor="t"/>
          <a:lstStyle/>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Large-scale chest X-ray research depends on </a:t>
            </a:r>
            <a:r>
              <a:rPr lang="en-US" b="1" dirty="0"/>
              <a:t>automated labeling</a:t>
            </a:r>
            <a:r>
              <a:rPr lang="en-US" dirty="0"/>
              <a:t> to extract findings from millions of reports. Without it, manual annotation is impossible at scale. </a:t>
            </a:r>
            <a:endParaRPr lang="en-US" sz="1600" b="1" dirty="0">
              <a:solidFill>
                <a:srgbClr val="0D1B3E"/>
              </a:solidFill>
              <a:latin typeface="Trebuchet MS" pitchFamily="34" charset="0"/>
            </a:endParaRPr>
          </a:p>
          <a:p>
            <a:pPr algn="ctr"/>
            <a:endParaRPr lang="en-US" sz="1600" b="1" dirty="0">
              <a:solidFill>
                <a:srgbClr val="0D1B3E"/>
              </a:solidFill>
              <a:latin typeface="Trebuchet MS" pitchFamily="34" charset="0"/>
            </a:endParaRPr>
          </a:p>
          <a:p>
            <a:pPr algn="ctr"/>
            <a:endParaRPr lang="en-US" sz="2000" b="1" dirty="0">
              <a:solidFill>
                <a:srgbClr val="0D1B3E"/>
              </a:solidFill>
              <a:latin typeface="Trebuchet MS" pitchFamily="34" charset="0"/>
            </a:endParaRPr>
          </a:p>
          <a:p>
            <a:pPr algn="ctr"/>
            <a:r>
              <a:rPr lang="en-US" sz="2000" b="1" dirty="0">
                <a:solidFill>
                  <a:srgbClr val="0D1B3E"/>
                </a:solidFill>
                <a:latin typeface="Trebuchet MS" pitchFamily="34" charset="0"/>
              </a:rPr>
              <a:t>Current State of the art: </a:t>
            </a:r>
            <a:r>
              <a:rPr lang="en-US" sz="2000" b="1" dirty="0" err="1">
                <a:solidFill>
                  <a:srgbClr val="0D1B3E"/>
                </a:solidFill>
                <a:latin typeface="Trebuchet MS" pitchFamily="34" charset="0"/>
              </a:rPr>
              <a:t>CheXBert</a:t>
            </a:r>
            <a:endParaRPr lang="en-US" sz="2000" b="1" dirty="0">
              <a:solidFill>
                <a:srgbClr val="0D1B3E"/>
              </a:solidFill>
              <a:latin typeface="Trebuchet MS" pitchFamily="34" charset="0"/>
            </a:endParaRPr>
          </a:p>
          <a:p>
            <a:endParaRPr lang="en-US" sz="2000" b="1" dirty="0">
              <a:solidFill>
                <a:srgbClr val="0D1B3E"/>
              </a:solidFill>
              <a:latin typeface="Trebuchet MS" pitchFamily="34" charset="0"/>
            </a:endParaRPr>
          </a:p>
          <a:p>
            <a:endParaRPr lang="en-US" sz="2000" b="1" dirty="0">
              <a:solidFill>
                <a:srgbClr val="0D1B3E"/>
              </a:solidFill>
              <a:latin typeface="Trebuchet MS" pitchFamily="34" charset="0"/>
            </a:endParaRPr>
          </a:p>
          <a:p>
            <a:pPr marL="285750" indent="-285750">
              <a:buFont typeface="Arial" panose="020B0604020202020204" pitchFamily="34" charset="0"/>
              <a:buChar char="•"/>
            </a:pPr>
            <a:r>
              <a:rPr lang="en-US" dirty="0"/>
              <a:t>Our Solution: One Compact Model</a:t>
            </a:r>
            <a:endParaRPr lang="en-US" b="1" dirty="0">
              <a:solidFill>
                <a:srgbClr val="0D1B3E"/>
              </a:solidFill>
              <a:latin typeface="Trebuchet MS" pitchFamily="34" charset="0"/>
            </a:endParaRPr>
          </a:p>
          <a:p>
            <a:pPr algn="ctr"/>
            <a:endParaRPr lang="en-US" sz="1600" dirty="0"/>
          </a:p>
        </p:txBody>
      </p:sp>
    </p:spTree>
    <p:extLst>
      <p:ext uri="{BB962C8B-B14F-4D97-AF65-F5344CB8AC3E}">
        <p14:creationId xmlns:p14="http://schemas.microsoft.com/office/powerpoint/2010/main" val="2395921881"/>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509AD00A-A090-B9C9-FDAF-93B2E762C0A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782DCFA-917D-7E3D-AE3D-6F1FBF3067CB}"/>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E99E6329-8BE1-45E2-17AD-EA1C5FB31C2C}"/>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8C9E8217-38E4-E060-D262-4924BCD76538}"/>
              </a:ext>
            </a:extLst>
          </p:cNvPr>
          <p:cNvSpPr/>
          <p:nvPr/>
        </p:nvSpPr>
        <p:spPr>
          <a:xfrm>
            <a:off x="320040" y="0"/>
            <a:ext cx="8503920" cy="594360"/>
          </a:xfrm>
          <a:prstGeom prst="rect">
            <a:avLst/>
          </a:prstGeom>
          <a:noFill/>
          <a:ln/>
        </p:spPr>
        <p:txBody>
          <a:bodyPr wrap="square" lIns="0" tIns="0" rIns="0" bIns="0" rtlCol="0" anchor="ctr"/>
          <a:lstStyle/>
          <a:p>
            <a:pPr marL="0" indent="0">
              <a:buNone/>
            </a:pPr>
            <a:endParaRPr lang="en-US" sz="2000" dirty="0"/>
          </a:p>
        </p:txBody>
      </p:sp>
      <p:sp>
        <p:nvSpPr>
          <p:cNvPr id="15" name="Shape 13">
            <a:extLst>
              <a:ext uri="{FF2B5EF4-FFF2-40B4-BE49-F238E27FC236}">
                <a16:creationId xmlns:a16="http://schemas.microsoft.com/office/drawing/2014/main" id="{6E7AC770-5CD2-39A7-FC14-1B2E6A53D757}"/>
              </a:ext>
            </a:extLst>
          </p:cNvPr>
          <p:cNvSpPr/>
          <p:nvPr/>
        </p:nvSpPr>
        <p:spPr>
          <a:xfrm>
            <a:off x="164592" y="871671"/>
            <a:ext cx="8851221" cy="37174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a:p>
        </p:txBody>
      </p:sp>
      <p:sp>
        <p:nvSpPr>
          <p:cNvPr id="17" name="Text 15">
            <a:extLst>
              <a:ext uri="{FF2B5EF4-FFF2-40B4-BE49-F238E27FC236}">
                <a16:creationId xmlns:a16="http://schemas.microsoft.com/office/drawing/2014/main" id="{7158AF1E-7489-CFAF-3963-9610888C3CF6}"/>
              </a:ext>
            </a:extLst>
          </p:cNvPr>
          <p:cNvSpPr/>
          <p:nvPr/>
        </p:nvSpPr>
        <p:spPr>
          <a:xfrm>
            <a:off x="423017" y="1008607"/>
            <a:ext cx="4816409" cy="1327376"/>
          </a:xfrm>
          <a:prstGeom prst="rect">
            <a:avLst/>
          </a:prstGeom>
          <a:noFill/>
          <a:ln/>
        </p:spPr>
        <p:txBody>
          <a:bodyPr wrap="square" rtlCol="0" anchor="ctr"/>
          <a:lstStyle/>
          <a:p>
            <a:pPr marL="342900" indent="-342900">
              <a:spcAft>
                <a:spcPts val="800"/>
              </a:spcAft>
              <a:buSzPct val="100000"/>
              <a:buChar char="•"/>
            </a:pPr>
            <a:endParaRPr lang="en-US" sz="1600" dirty="0"/>
          </a:p>
        </p:txBody>
      </p:sp>
      <p:sp>
        <p:nvSpPr>
          <p:cNvPr id="20" name="Text 18">
            <a:extLst>
              <a:ext uri="{FF2B5EF4-FFF2-40B4-BE49-F238E27FC236}">
                <a16:creationId xmlns:a16="http://schemas.microsoft.com/office/drawing/2014/main" id="{8E7E5716-16A9-69C9-B7A0-1312977125F5}"/>
              </a:ext>
            </a:extLst>
          </p:cNvPr>
          <p:cNvSpPr/>
          <p:nvPr/>
        </p:nvSpPr>
        <p:spPr>
          <a:xfrm>
            <a:off x="4343400" y="3703320"/>
            <a:ext cx="4297680" cy="320040"/>
          </a:xfrm>
          <a:prstGeom prst="rect">
            <a:avLst/>
          </a:prstGeom>
          <a:noFill/>
          <a:ln/>
        </p:spPr>
        <p:txBody>
          <a:bodyPr wrap="square" lIns="0" tIns="0" rIns="0" bIns="0" rtlCol="0" anchor="ctr"/>
          <a:lstStyle/>
          <a:p>
            <a:pPr marL="0" indent="0">
              <a:buNone/>
            </a:pPr>
            <a:endParaRPr lang="en-US" sz="1100" dirty="0"/>
          </a:p>
        </p:txBody>
      </p:sp>
      <p:sp>
        <p:nvSpPr>
          <p:cNvPr id="14" name="Text 14">
            <a:extLst>
              <a:ext uri="{FF2B5EF4-FFF2-40B4-BE49-F238E27FC236}">
                <a16:creationId xmlns:a16="http://schemas.microsoft.com/office/drawing/2014/main" id="{CBA22EC6-9424-F6E5-8181-557953FBB047}"/>
              </a:ext>
            </a:extLst>
          </p:cNvPr>
          <p:cNvSpPr/>
          <p:nvPr/>
        </p:nvSpPr>
        <p:spPr>
          <a:xfrm>
            <a:off x="2726108" y="1306535"/>
            <a:ext cx="3691783" cy="365760"/>
          </a:xfrm>
          <a:prstGeom prst="rect">
            <a:avLst/>
          </a:prstGeom>
          <a:noFill/>
          <a:ln/>
        </p:spPr>
        <p:txBody>
          <a:bodyPr wrap="square" lIns="0" tIns="0" rIns="0" bIns="0" rtlCol="0" anchor="ctr"/>
          <a:lstStyle/>
          <a:p>
            <a:pPr marL="0" indent="0" algn="ctr">
              <a:buNone/>
            </a:pPr>
            <a:r>
              <a:rPr lang="en-US" sz="2400" b="1" dirty="0">
                <a:solidFill>
                  <a:srgbClr val="0D1B3E"/>
                </a:solidFill>
                <a:latin typeface="Trebuchet MS" pitchFamily="34" charset="0"/>
              </a:rPr>
              <a:t>Aim of this Study</a:t>
            </a:r>
            <a:endParaRPr lang="en-US" sz="2400" dirty="0"/>
          </a:p>
        </p:txBody>
      </p:sp>
      <p:sp>
        <p:nvSpPr>
          <p:cNvPr id="5" name="TextBox 4">
            <a:extLst>
              <a:ext uri="{FF2B5EF4-FFF2-40B4-BE49-F238E27FC236}">
                <a16:creationId xmlns:a16="http://schemas.microsoft.com/office/drawing/2014/main" id="{1F68E23E-DDB2-9EA0-B531-E3EAA9F4677D}"/>
              </a:ext>
            </a:extLst>
          </p:cNvPr>
          <p:cNvSpPr txBox="1"/>
          <p:nvPr/>
        </p:nvSpPr>
        <p:spPr>
          <a:xfrm>
            <a:off x="423017" y="1938380"/>
            <a:ext cx="8200117" cy="2031325"/>
          </a:xfrm>
          <a:prstGeom prst="rect">
            <a:avLst/>
          </a:prstGeom>
          <a:noFill/>
        </p:spPr>
        <p:txBody>
          <a:bodyPr wrap="square" rtlCol="0">
            <a:spAutoFit/>
          </a:bodyPr>
          <a:lstStyle/>
          <a:p>
            <a:r>
              <a:rPr lang="en-US" b="1" dirty="0">
                <a:solidFill>
                  <a:srgbClr val="E05C3A"/>
                </a:solidFill>
                <a:latin typeface="Trebuchet MS" pitchFamily="34" charset="0"/>
                <a:ea typeface="Trebuchet MS" pitchFamily="34" charset="-122"/>
                <a:cs typeface="Trebuchet MS" pitchFamily="34" charset="-120"/>
              </a:rPr>
              <a:t>To develop a single compact multimodal model that </a:t>
            </a:r>
          </a:p>
          <a:p>
            <a:pPr marL="342900" indent="-342900">
              <a:buAutoNum type="arabicParenBoth"/>
            </a:pPr>
            <a:r>
              <a:rPr lang="en-US" b="1" dirty="0">
                <a:solidFill>
                  <a:srgbClr val="E05C3A"/>
                </a:solidFill>
                <a:latin typeface="Trebuchet MS" pitchFamily="34" charset="0"/>
                <a:ea typeface="Trebuchet MS" pitchFamily="34" charset="-122"/>
                <a:cs typeface="Trebuchet MS" pitchFamily="34" charset="-120"/>
              </a:rPr>
              <a:t>achieves state-of-the-art performance and surpasses </a:t>
            </a:r>
            <a:r>
              <a:rPr lang="en-US" b="1" dirty="0" err="1">
                <a:solidFill>
                  <a:srgbClr val="E05C3A"/>
                </a:solidFill>
                <a:latin typeface="Trebuchet MS" pitchFamily="34" charset="0"/>
                <a:ea typeface="Trebuchet MS" pitchFamily="34" charset="-122"/>
                <a:cs typeface="Trebuchet MS" pitchFamily="34" charset="-120"/>
              </a:rPr>
              <a:t>CheXbert</a:t>
            </a:r>
            <a:r>
              <a:rPr lang="en-US" b="1" dirty="0">
                <a:solidFill>
                  <a:srgbClr val="E05C3A"/>
                </a:solidFill>
                <a:latin typeface="Trebuchet MS" pitchFamily="34" charset="0"/>
                <a:ea typeface="Trebuchet MS" pitchFamily="34" charset="-122"/>
                <a:cs typeface="Trebuchet MS" pitchFamily="34" charset="-120"/>
              </a:rPr>
              <a:t> on </a:t>
            </a:r>
            <a:r>
              <a:rPr lang="en-US" b="1" dirty="0" err="1">
                <a:solidFill>
                  <a:srgbClr val="E05C3A"/>
                </a:solidFill>
                <a:latin typeface="Trebuchet MS" pitchFamily="34" charset="0"/>
                <a:ea typeface="Trebuchet MS" pitchFamily="34" charset="-122"/>
                <a:cs typeface="Trebuchet MS" pitchFamily="34" charset="-120"/>
              </a:rPr>
              <a:t>CheXpert</a:t>
            </a:r>
            <a:r>
              <a:rPr lang="en-US" b="1" dirty="0">
                <a:solidFill>
                  <a:srgbClr val="E05C3A"/>
                </a:solidFill>
                <a:latin typeface="Trebuchet MS" pitchFamily="34" charset="0"/>
                <a:ea typeface="Trebuchet MS" pitchFamily="34" charset="-122"/>
                <a:cs typeface="Trebuchet MS" pitchFamily="34" charset="-120"/>
              </a:rPr>
              <a:t>-style 14-label report classification, </a:t>
            </a:r>
          </a:p>
          <a:p>
            <a:pPr marL="342900" indent="-342900">
              <a:buAutoNum type="arabicParenBoth"/>
            </a:pPr>
            <a:r>
              <a:rPr lang="en-US" b="1" dirty="0">
                <a:solidFill>
                  <a:srgbClr val="E05C3A"/>
                </a:solidFill>
                <a:latin typeface="Trebuchet MS" pitchFamily="34" charset="0"/>
                <a:ea typeface="Trebuchet MS" pitchFamily="34" charset="-122"/>
                <a:cs typeface="Trebuchet MS" pitchFamily="34" charset="-120"/>
              </a:rPr>
              <a:t>extends supervision to an expanded multi-label taxonomy beyond 14 labels, and </a:t>
            </a:r>
          </a:p>
          <a:p>
            <a:pPr marL="342900" indent="-342900">
              <a:buAutoNum type="arabicParenBoth"/>
            </a:pPr>
            <a:r>
              <a:rPr lang="en-US" b="1" dirty="0">
                <a:solidFill>
                  <a:srgbClr val="E05C3A"/>
                </a:solidFill>
                <a:latin typeface="Trebuchet MS" pitchFamily="34" charset="0"/>
                <a:ea typeface="Trebuchet MS" pitchFamily="34" charset="-122"/>
                <a:cs typeface="Trebuchet MS" pitchFamily="34" charset="-120"/>
              </a:rPr>
              <a:t>generates image-grounded, label-faithful reports across languages. </a:t>
            </a:r>
            <a:endParaRPr lang="en-US" dirty="0"/>
          </a:p>
          <a:p>
            <a:endParaRPr lang="en-US" dirty="0"/>
          </a:p>
        </p:txBody>
      </p:sp>
    </p:spTree>
    <p:extLst>
      <p:ext uri="{BB962C8B-B14F-4D97-AF65-F5344CB8AC3E}">
        <p14:creationId xmlns:p14="http://schemas.microsoft.com/office/powerpoint/2010/main" val="3651928099"/>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p:cNvSpPr/>
          <p:nvPr/>
        </p:nvSpPr>
        <p:spPr>
          <a:xfrm>
            <a:off x="320040" y="0"/>
            <a:ext cx="8503920" cy="594360"/>
          </a:xfrm>
          <a:prstGeom prst="rect">
            <a:avLst/>
          </a:prstGeom>
          <a:noFill/>
          <a:ln/>
        </p:spPr>
        <p:txBody>
          <a:bodyPr wrap="square" lIns="0" tIns="0" rIns="0" bIns="0" rtlCol="0" anchor="ctr"/>
          <a:lstStyle/>
          <a:p>
            <a:r>
              <a:rPr lang="en-US" sz="2000" b="1" dirty="0">
                <a:solidFill>
                  <a:srgbClr val="E05C3A"/>
                </a:solidFill>
                <a:latin typeface="Trebuchet MS" pitchFamily="34" charset="0"/>
                <a:ea typeface="Trebuchet MS" pitchFamily="34" charset="-122"/>
                <a:cs typeface="Trebuchet MS" pitchFamily="34" charset="-120"/>
              </a:rPr>
              <a:t>Methods</a:t>
            </a:r>
            <a:endParaRPr lang="en-US" sz="2000" dirty="0"/>
          </a:p>
        </p:txBody>
      </p:sp>
      <p:sp>
        <p:nvSpPr>
          <p:cNvPr id="36" name="Shape 4">
            <a:extLst>
              <a:ext uri="{FF2B5EF4-FFF2-40B4-BE49-F238E27FC236}">
                <a16:creationId xmlns:a16="http://schemas.microsoft.com/office/drawing/2014/main" id="{8F292DE8-D883-91D9-03BB-734156E3D665}"/>
              </a:ext>
            </a:extLst>
          </p:cNvPr>
          <p:cNvSpPr>
            <a:spLocks/>
          </p:cNvSpPr>
          <p:nvPr/>
        </p:nvSpPr>
        <p:spPr>
          <a:xfrm>
            <a:off x="566057" y="1034042"/>
            <a:ext cx="8419265" cy="3617788"/>
          </a:xfrm>
          <a:prstGeom prst="rect">
            <a:avLst/>
          </a:prstGeom>
          <a:solidFill>
            <a:srgbClr val="0D1B3E"/>
          </a:solidFill>
          <a:ln/>
          <a:effectLst>
            <a:outerShdw blurRad="76200" dist="25400" dir="8100000" algn="bl" rotWithShape="0">
              <a:srgbClr val="000000">
                <a:alpha val="15000"/>
              </a:srgbClr>
            </a:outerShdw>
          </a:effectLst>
        </p:spPr>
        <p:txBody>
          <a:bodyPr/>
          <a:lstStyle/>
          <a:p>
            <a:pPr marR="0" lvl="0" algn="l" defTabSz="914400" rtl="0" eaLnBrk="1" fontAlgn="auto" latinLnBrk="0" hangingPunct="1">
              <a:lnSpc>
                <a:spcPct val="100000"/>
              </a:lnSpc>
              <a:spcBef>
                <a:spcPts val="0"/>
              </a:spcBef>
              <a:spcAft>
                <a:spcPts val="0"/>
              </a:spcAft>
              <a:buClrTx/>
              <a:buSzTx/>
              <a:tabLst/>
              <a:defRPr/>
            </a:pPr>
            <a:endParaRPr kumimoji="0" lang="en-US" sz="1300"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We benchmarked many open-source LLMs (Qwen, Llama, Gemma, Phi, GPT-OSS) on </a:t>
            </a:r>
            <a:r>
              <a:rPr kumimoji="0" lang="en-US" b="0" i="0" u="none" strike="noStrike" kern="1200" cap="none" spc="0" normalizeH="0" baseline="0" noProof="0" dirty="0" err="1">
                <a:ln>
                  <a:noFill/>
                </a:ln>
                <a:solidFill>
                  <a:srgbClr val="FFFFFF"/>
                </a:solidFill>
                <a:effectLst/>
                <a:uLnTx/>
                <a:uFillTx/>
                <a:latin typeface="Calibri" pitchFamily="34" charset="0"/>
                <a:ea typeface="+mn-ea"/>
                <a:cs typeface="Calibri" pitchFamily="34" charset="-120"/>
              </a:rPr>
              <a:t>CheXpert</a:t>
            </a: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 MIMIC-CXR, ReXGradient-160K, </a:t>
            </a:r>
            <a:r>
              <a:rPr kumimoji="0" lang="en-US" b="0" i="0" u="none" strike="noStrike" kern="1200" cap="none" spc="0" normalizeH="0" baseline="0" noProof="0" dirty="0" err="1">
                <a:ln>
                  <a:noFill/>
                </a:ln>
                <a:solidFill>
                  <a:srgbClr val="FFFFFF"/>
                </a:solidFill>
                <a:effectLst/>
                <a:uLnTx/>
                <a:uFillTx/>
                <a:latin typeface="Calibri" pitchFamily="34" charset="0"/>
                <a:ea typeface="+mn-ea"/>
                <a:cs typeface="Calibri" pitchFamily="34" charset="-120"/>
              </a:rPr>
              <a:t>PadChest</a:t>
            </a: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 (Spanish), and CASIA-CXR (French) using a unified prompt and </a:t>
            </a:r>
            <a:r>
              <a:rPr kumimoji="0" lang="en-US" b="0" i="0" u="none" strike="noStrike" kern="1200" cap="none" spc="0" normalizeH="0" baseline="0" noProof="0" dirty="0" err="1">
                <a:ln>
                  <a:noFill/>
                </a:ln>
                <a:solidFill>
                  <a:srgbClr val="FFFFFF"/>
                </a:solidFill>
                <a:effectLst/>
                <a:uLnTx/>
                <a:uFillTx/>
                <a:latin typeface="Calibri" pitchFamily="34" charset="0"/>
                <a:ea typeface="+mn-ea"/>
                <a:cs typeface="Calibri" pitchFamily="34" charset="-120"/>
              </a:rPr>
              <a:t>CheXpert</a:t>
            </a: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-compatible output schema.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We ablated zero-shot, few-shot, and dynamic few-shot retrieval (pool=50), and evaluated quantized inference (INT4/INT8).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We then fine-tuned and post-trained Qwen3-V-4B on ~1.3M radiology reports and ~450k CXR images with mixed objectives: supervised multi-label classification (CheXpert-14 plus additional labels) and instruction-style image-to-report generation, including multilingual training.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Performance was evaluated on held-out test sets; 95% confidence intervals were obtained by bootstrapping.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srgbClr val="FFFFFF"/>
              </a:solidFill>
              <a:effectLst/>
              <a:uLnTx/>
              <a:uFillTx/>
              <a:latin typeface="Calibri" pitchFamily="34" charset="0"/>
              <a:ea typeface="+mn-ea"/>
              <a:cs typeface="Calibri" pitchFamily="34" charset="-120"/>
            </a:endParaRPr>
          </a:p>
        </p:txBody>
      </p:sp>
      <p:sp>
        <p:nvSpPr>
          <p:cNvPr id="37" name="Text 7">
            <a:extLst>
              <a:ext uri="{FF2B5EF4-FFF2-40B4-BE49-F238E27FC236}">
                <a16:creationId xmlns:a16="http://schemas.microsoft.com/office/drawing/2014/main" id="{B2A16841-DA9A-324D-F391-69A6C3441BE0}"/>
              </a:ext>
            </a:extLst>
          </p:cNvPr>
          <p:cNvSpPr/>
          <p:nvPr/>
        </p:nvSpPr>
        <p:spPr>
          <a:xfrm>
            <a:off x="3529637" y="1034042"/>
            <a:ext cx="2492104" cy="274320"/>
          </a:xfrm>
          <a:prstGeom prst="rect">
            <a:avLst/>
          </a:prstGeom>
          <a:noFill/>
          <a:ln/>
        </p:spPr>
        <p:txBody>
          <a:bodyPr wrap="square" lIns="0" tIns="0" rIns="0" bIns="0" rtlCol="0" anchor="ctr"/>
          <a:lstStyle/>
          <a:p>
            <a:pPr algn="ctr"/>
            <a:endParaRPr lang="en-US" sz="1400" dirty="0"/>
          </a:p>
        </p:txBody>
      </p:sp>
      <p:sp>
        <p:nvSpPr>
          <p:cNvPr id="38" name="Text 7">
            <a:extLst>
              <a:ext uri="{FF2B5EF4-FFF2-40B4-BE49-F238E27FC236}">
                <a16:creationId xmlns:a16="http://schemas.microsoft.com/office/drawing/2014/main" id="{7E2EDBF2-0972-6919-860A-965A69E45F6D}"/>
              </a:ext>
            </a:extLst>
          </p:cNvPr>
          <p:cNvSpPr/>
          <p:nvPr/>
        </p:nvSpPr>
        <p:spPr>
          <a:xfrm>
            <a:off x="5244084" y="2779486"/>
            <a:ext cx="3333859" cy="2364014"/>
          </a:xfrm>
          <a:prstGeom prst="rect">
            <a:avLst/>
          </a:prstGeom>
          <a:noFill/>
          <a:ln/>
        </p:spPr>
        <p:txBody>
          <a:bodyPr wrap="square" lIns="0" tIns="0" rIns="0" bIns="0" rtlCol="0" anchor="ctr"/>
          <a:lstStyle/>
          <a:p>
            <a:pPr marL="285750" indent="-285750">
              <a:buFont typeface="Arial" panose="020B0604020202020204" pitchFamily="34" charset="0"/>
              <a:buChar char="•"/>
            </a:pPr>
            <a:endParaRPr lang="en-US" sz="1300" dirty="0"/>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FCBE1F56-85A9-BEBA-0C32-9F5553266CC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FAAB91-DF9F-B553-EEB5-32778F2577B3}"/>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46428340-A3E4-30FA-A067-76001C948DEC}"/>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E59FB001-BE8F-7E2A-94A8-A26028CB56A5}"/>
              </a:ext>
            </a:extLst>
          </p:cNvPr>
          <p:cNvSpPr/>
          <p:nvPr/>
        </p:nvSpPr>
        <p:spPr>
          <a:xfrm>
            <a:off x="320040" y="0"/>
            <a:ext cx="8503920" cy="594360"/>
          </a:xfrm>
          <a:prstGeom prst="rect">
            <a:avLst/>
          </a:prstGeom>
          <a:noFill/>
          <a:ln/>
        </p:spPr>
        <p:txBody>
          <a:bodyPr wrap="square" lIns="0" tIns="0" rIns="0" bIns="0" rtlCol="0" anchor="ctr"/>
          <a:lstStyle/>
          <a:p>
            <a:r>
              <a:rPr lang="en-US" sz="2000" b="1" dirty="0">
                <a:solidFill>
                  <a:srgbClr val="FFFFFF"/>
                </a:solidFill>
                <a:latin typeface="Trebuchet MS" pitchFamily="34" charset="0"/>
                <a:ea typeface="Trebuchet MS" pitchFamily="34" charset="-122"/>
                <a:cs typeface="Trebuchet MS" pitchFamily="34" charset="-120"/>
              </a:rPr>
              <a:t>Methods: </a:t>
            </a:r>
            <a:r>
              <a:rPr lang="en-US" sz="2000" b="1" i="1" dirty="0">
                <a:solidFill>
                  <a:schemeClr val="bg1"/>
                </a:solidFill>
                <a:latin typeface="Calibri" pitchFamily="34" charset="0"/>
                <a:ea typeface="Calibri" pitchFamily="34" charset="-122"/>
                <a:cs typeface="Calibri" pitchFamily="34" charset="-120"/>
              </a:rPr>
              <a:t>T1. Study datasets and task overview</a:t>
            </a:r>
          </a:p>
        </p:txBody>
      </p:sp>
      <p:graphicFrame>
        <p:nvGraphicFramePr>
          <p:cNvPr id="7" name="Table 6">
            <a:extLst>
              <a:ext uri="{FF2B5EF4-FFF2-40B4-BE49-F238E27FC236}">
                <a16:creationId xmlns:a16="http://schemas.microsoft.com/office/drawing/2014/main" id="{1DB5ABB6-E587-D881-0746-6ACE7F2C3BEC}"/>
              </a:ext>
            </a:extLst>
          </p:cNvPr>
          <p:cNvGraphicFramePr>
            <a:graphicFrameLocks noGrp="1"/>
          </p:cNvGraphicFramePr>
          <p:nvPr>
            <p:extLst>
              <p:ext uri="{D42A27DB-BD31-4B8C-83A1-F6EECF244321}">
                <p14:modId xmlns:p14="http://schemas.microsoft.com/office/powerpoint/2010/main" val="3129139275"/>
              </p:ext>
            </p:extLst>
          </p:nvPr>
        </p:nvGraphicFramePr>
        <p:xfrm>
          <a:off x="149469" y="594361"/>
          <a:ext cx="8774723" cy="4555584"/>
        </p:xfrm>
        <a:graphic>
          <a:graphicData uri="http://schemas.openxmlformats.org/drawingml/2006/table">
            <a:tbl>
              <a:tblPr/>
              <a:tblGrid>
                <a:gridCol w="1319820">
                  <a:extLst>
                    <a:ext uri="{9D8B030D-6E8A-4147-A177-3AD203B41FA5}">
                      <a16:colId xmlns:a16="http://schemas.microsoft.com/office/drawing/2014/main" val="3779528552"/>
                    </a:ext>
                  </a:extLst>
                </a:gridCol>
                <a:gridCol w="1023535">
                  <a:extLst>
                    <a:ext uri="{9D8B030D-6E8A-4147-A177-3AD203B41FA5}">
                      <a16:colId xmlns:a16="http://schemas.microsoft.com/office/drawing/2014/main" val="1244249394"/>
                    </a:ext>
                  </a:extLst>
                </a:gridCol>
                <a:gridCol w="1576523">
                  <a:extLst>
                    <a:ext uri="{9D8B030D-6E8A-4147-A177-3AD203B41FA5}">
                      <a16:colId xmlns:a16="http://schemas.microsoft.com/office/drawing/2014/main" val="2294783175"/>
                    </a:ext>
                  </a:extLst>
                </a:gridCol>
                <a:gridCol w="790958">
                  <a:extLst>
                    <a:ext uri="{9D8B030D-6E8A-4147-A177-3AD203B41FA5}">
                      <a16:colId xmlns:a16="http://schemas.microsoft.com/office/drawing/2014/main" val="954518878"/>
                    </a:ext>
                  </a:extLst>
                </a:gridCol>
                <a:gridCol w="790958">
                  <a:extLst>
                    <a:ext uri="{9D8B030D-6E8A-4147-A177-3AD203B41FA5}">
                      <a16:colId xmlns:a16="http://schemas.microsoft.com/office/drawing/2014/main" val="2321561245"/>
                    </a:ext>
                  </a:extLst>
                </a:gridCol>
                <a:gridCol w="790958">
                  <a:extLst>
                    <a:ext uri="{9D8B030D-6E8A-4147-A177-3AD203B41FA5}">
                      <a16:colId xmlns:a16="http://schemas.microsoft.com/office/drawing/2014/main" val="2795946422"/>
                    </a:ext>
                  </a:extLst>
                </a:gridCol>
                <a:gridCol w="683443">
                  <a:extLst>
                    <a:ext uri="{9D8B030D-6E8A-4147-A177-3AD203B41FA5}">
                      <a16:colId xmlns:a16="http://schemas.microsoft.com/office/drawing/2014/main" val="152846875"/>
                    </a:ext>
                  </a:extLst>
                </a:gridCol>
                <a:gridCol w="915795">
                  <a:extLst>
                    <a:ext uri="{9D8B030D-6E8A-4147-A177-3AD203B41FA5}">
                      <a16:colId xmlns:a16="http://schemas.microsoft.com/office/drawing/2014/main" val="3400301934"/>
                    </a:ext>
                  </a:extLst>
                </a:gridCol>
                <a:gridCol w="882733">
                  <a:extLst>
                    <a:ext uri="{9D8B030D-6E8A-4147-A177-3AD203B41FA5}">
                      <a16:colId xmlns:a16="http://schemas.microsoft.com/office/drawing/2014/main" val="1727566654"/>
                    </a:ext>
                  </a:extLst>
                </a:gridCol>
              </a:tblGrid>
              <a:tr h="265782">
                <a:tc>
                  <a:txBody>
                    <a:bodyPr/>
                    <a:lstStyle/>
                    <a:p>
                      <a:pPr algn="ctr" rtl="0" fontAlgn="ctr">
                        <a:buNone/>
                      </a:pPr>
                      <a:r>
                        <a:rPr lang="en-US" sz="1050" b="1" i="0" u="none" strike="noStrike" dirty="0">
                          <a:solidFill>
                            <a:srgbClr val="000000"/>
                          </a:solidFill>
                          <a:effectLst/>
                          <a:latin typeface="Calibri" panose="020F0502020204030204" pitchFamily="34" charset="0"/>
                        </a:rPr>
                        <a:t>Dataset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Language</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Task(s)</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Total reports</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Total Images</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Train (N)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Test (N)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Sex (% female)</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1" i="0" u="none" strike="noStrike" dirty="0">
                          <a:solidFill>
                            <a:srgbClr val="000000"/>
                          </a:solidFill>
                          <a:effectLst/>
                          <a:latin typeface="Calibri" panose="020F0502020204030204" pitchFamily="34" charset="0"/>
                        </a:rPr>
                        <a:t>Age</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extLst>
                  <a:ext uri="{0D108BD9-81ED-4DB2-BD59-A6C34878D82A}">
                    <a16:rowId xmlns:a16="http://schemas.microsoft.com/office/drawing/2014/main" val="3906587539"/>
                  </a:ext>
                </a:extLst>
              </a:tr>
              <a:tr h="135198">
                <a:tc rowSpan="2">
                  <a:txBody>
                    <a:bodyPr/>
                    <a:lstStyle/>
                    <a:p>
                      <a:pPr algn="ctr" fontAlgn="ctr">
                        <a:buNone/>
                      </a:pPr>
                      <a:r>
                        <a:rPr lang="en-US" sz="1050" b="1" i="0" u="none" strike="noStrike" dirty="0" err="1">
                          <a:solidFill>
                            <a:srgbClr val="000000"/>
                          </a:solidFill>
                          <a:effectLst/>
                          <a:latin typeface="Calibri" panose="020F0502020204030204" pitchFamily="34" charset="0"/>
                        </a:rPr>
                        <a:t>CheXpert</a:t>
                      </a:r>
                      <a:endParaRPr lang="en-US" sz="1050" b="1" i="0" u="none" strike="noStrike" dirty="0">
                        <a:solidFill>
                          <a:srgbClr val="000000"/>
                        </a:solidFill>
                        <a:effectLst/>
                        <a:latin typeface="Calibri" panose="020F0502020204030204" pitchFamily="34" charset="0"/>
                      </a:endParaRP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rowSpan="2">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187,711</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223,228</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dirty="0">
                          <a:solidFill>
                            <a:srgbClr val="000000"/>
                          </a:solidFill>
                          <a:effectLst/>
                          <a:latin typeface="Calibri" panose="020F0502020204030204" pitchFamily="34" charset="0"/>
                        </a:rPr>
                        <a:t>154,510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dirty="0">
                          <a:solidFill>
                            <a:srgbClr val="000000"/>
                          </a:solidFill>
                          <a:effectLst/>
                          <a:latin typeface="Calibri" panose="020F0502020204030204" pitchFamily="34" charset="0"/>
                        </a:rPr>
                        <a:t>500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46.50%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58.1 ± 14.0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7943981"/>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43455298"/>
                  </a:ext>
                </a:extLst>
              </a:tr>
              <a:tr h="135198">
                <a:tc rowSpan="2">
                  <a:txBody>
                    <a:bodyPr/>
                    <a:lstStyle/>
                    <a:p>
                      <a:pPr algn="ctr" fontAlgn="ctr">
                        <a:buNone/>
                      </a:pPr>
                      <a:r>
                        <a:rPr lang="en-US" sz="1050" b="1" i="0" u="none" strike="noStrike" dirty="0">
                          <a:solidFill>
                            <a:srgbClr val="000000"/>
                          </a:solidFill>
                          <a:effectLst/>
                          <a:latin typeface="Calibri" panose="020F0502020204030204" pitchFamily="34" charset="0"/>
                        </a:rPr>
                        <a:t>MIMIC-CXR</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rowSpan="2">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227,835</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377,110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198,512</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500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51.80%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53.7 ± 19.0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5093263"/>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46128746"/>
                  </a:ext>
                </a:extLst>
              </a:tr>
              <a:tr h="135198">
                <a:tc rowSpan="2">
                  <a:txBody>
                    <a:bodyPr/>
                    <a:lstStyle/>
                    <a:p>
                      <a:pPr algn="ctr" fontAlgn="ctr">
                        <a:buNone/>
                      </a:pPr>
                      <a:r>
                        <a:rPr lang="en-US" sz="1050" b="1" i="0" u="none" strike="noStrike" dirty="0">
                          <a:solidFill>
                            <a:srgbClr val="000000"/>
                          </a:solidFill>
                          <a:effectLst/>
                          <a:latin typeface="Calibri" panose="020F0502020204030204" pitchFamily="34" charset="0"/>
                        </a:rPr>
                        <a:t>ReXGradient-160K</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rowSpan="2">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dirty="0">
                          <a:solidFill>
                            <a:srgbClr val="000000"/>
                          </a:solidFill>
                          <a:effectLst/>
                          <a:latin typeface="Calibri" panose="020F0502020204030204" pitchFamily="34" charset="0"/>
                        </a:rPr>
                        <a:t>160,000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273,004</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115,183</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500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49.70%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en-US" sz="900" b="0" i="0" u="none" strike="noStrike">
                          <a:solidFill>
                            <a:srgbClr val="000000"/>
                          </a:solidFill>
                          <a:effectLst/>
                          <a:latin typeface="Calibri" panose="020F0502020204030204" pitchFamily="34" charset="0"/>
                        </a:rPr>
                        <a:t>49.8 ± 21.2</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8937477"/>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25165847"/>
                  </a:ext>
                </a:extLst>
              </a:tr>
              <a:tr h="135198">
                <a:tc rowSpan="4">
                  <a:txBody>
                    <a:bodyPr/>
                    <a:lstStyle/>
                    <a:p>
                      <a:pPr algn="ctr" fontAlgn="ctr">
                        <a:buNone/>
                      </a:pPr>
                      <a:r>
                        <a:rPr lang="en-US" sz="1050" b="1" i="0" u="none" strike="noStrike" dirty="0" err="1">
                          <a:solidFill>
                            <a:srgbClr val="000000"/>
                          </a:solidFill>
                          <a:effectLst/>
                          <a:latin typeface="Calibri" panose="020F0502020204030204" pitchFamily="34" charset="0"/>
                        </a:rPr>
                        <a:t>PadChest</a:t>
                      </a:r>
                      <a:endParaRPr lang="en-US" sz="1050" b="1" i="0" u="none" strike="noStrike" dirty="0">
                        <a:solidFill>
                          <a:srgbClr val="000000"/>
                        </a:solidFill>
                        <a:effectLst/>
                        <a:latin typeface="Calibri" panose="020F0502020204030204" pitchFamily="34" charset="0"/>
                      </a:endParaRP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rowSpan="4">
                  <a:txBody>
                    <a:bodyPr/>
                    <a:lstStyle/>
                    <a:p>
                      <a:pPr algn="ctr" fontAlgn="ctr">
                        <a:buNone/>
                      </a:pPr>
                      <a:r>
                        <a:rPr lang="en-US" sz="1000" b="0" i="0" u="none" strike="noStrike" dirty="0">
                          <a:solidFill>
                            <a:srgbClr val="000000"/>
                          </a:solidFill>
                          <a:effectLst/>
                          <a:latin typeface="Calibri" panose="020F0502020204030204" pitchFamily="34" charset="0"/>
                        </a:rPr>
                        <a:t>Spanish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109,931</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160,868</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97,466</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500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50.10%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57.8 ± 16.5</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372836"/>
                  </a:ext>
                </a:extLst>
              </a:tr>
              <a:tr h="348960">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97226892"/>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3. Language Bridging</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04222475"/>
                  </a:ext>
                </a:extLst>
              </a:tr>
              <a:tr h="135198">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4. VQA</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640223447"/>
                  </a:ext>
                </a:extLst>
              </a:tr>
              <a:tr h="135198">
                <a:tc rowSpan="4">
                  <a:txBody>
                    <a:bodyPr/>
                    <a:lstStyle/>
                    <a:p>
                      <a:pPr algn="ctr" fontAlgn="ctr">
                        <a:buNone/>
                      </a:pPr>
                      <a:r>
                        <a:rPr lang="en-US" sz="1050" b="1" i="0" u="none" strike="noStrike" dirty="0">
                          <a:solidFill>
                            <a:srgbClr val="000000"/>
                          </a:solidFill>
                          <a:effectLst/>
                          <a:latin typeface="Calibri" panose="020F0502020204030204" pitchFamily="34" charset="0"/>
                        </a:rPr>
                        <a:t>CASIA-CXR</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rowSpan="4">
                  <a:txBody>
                    <a:bodyPr/>
                    <a:lstStyle/>
                    <a:p>
                      <a:pPr algn="ctr" fontAlgn="ctr">
                        <a:buNone/>
                      </a:pPr>
                      <a:r>
                        <a:rPr lang="en-US" sz="1000" b="0" i="0" u="none" strike="noStrike" dirty="0">
                          <a:solidFill>
                            <a:srgbClr val="000000"/>
                          </a:solidFill>
                          <a:effectLst/>
                          <a:latin typeface="Calibri" panose="020F0502020204030204" pitchFamily="34" charset="0"/>
                        </a:rPr>
                        <a:t>French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11,111</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11,111</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9,182</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500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45.80%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1735814"/>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63273134"/>
                  </a:ext>
                </a:extLst>
              </a:tr>
              <a:tr h="265782">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3. Language Bridging</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366886436"/>
                  </a:ext>
                </a:extLst>
              </a:tr>
              <a:tr h="135198">
                <a:tc vMerge="1">
                  <a:txBody>
                    <a:bodyPr/>
                    <a:lstStyle/>
                    <a:p>
                      <a:endParaRPr lang="en-US"/>
                    </a:p>
                  </a:txBody>
                  <a:tcPr/>
                </a:tc>
                <a:tc vMerge="1">
                  <a:txBody>
                    <a:bodyPr/>
                    <a:lstStyle/>
                    <a:p>
                      <a:endParaRPr lang="en-US"/>
                    </a:p>
                  </a:txBody>
                  <a:tcPr/>
                </a:tc>
                <a:tc>
                  <a:txBody>
                    <a:bodyPr/>
                    <a:lstStyle/>
                    <a:p>
                      <a:pPr algn="ctr" fontAlgn="ctr">
                        <a:buNone/>
                      </a:pPr>
                      <a:r>
                        <a:rPr lang="en-US" sz="900" b="0" i="0" u="none" strike="noStrike" dirty="0">
                          <a:solidFill>
                            <a:srgbClr val="000000"/>
                          </a:solidFill>
                          <a:effectLst/>
                          <a:latin typeface="Calibri" panose="020F0502020204030204" pitchFamily="34" charset="0"/>
                        </a:rPr>
                        <a:t>4. VQA</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9640517"/>
                  </a:ext>
                </a:extLst>
              </a:tr>
              <a:tr h="265782">
                <a:tc>
                  <a:txBody>
                    <a:bodyPr/>
                    <a:lstStyle/>
                    <a:p>
                      <a:pPr algn="ctr" fontAlgn="ctr">
                        <a:buNone/>
                      </a:pPr>
                      <a:r>
                        <a:rPr lang="en-US" sz="1050" b="1" i="0" u="none" strike="noStrike" dirty="0">
                          <a:solidFill>
                            <a:srgbClr val="000000"/>
                          </a:solidFill>
                          <a:effectLst/>
                          <a:latin typeface="Calibri" panose="020F0502020204030204" pitchFamily="34" charset="0"/>
                        </a:rPr>
                        <a:t>NIH-14</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82,522</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112,120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82,522</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43.50%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46.8 ± 16.6</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3849106"/>
                  </a:ext>
                </a:extLst>
              </a:tr>
              <a:tr h="232641">
                <a:tc rowSpan="4">
                  <a:txBody>
                    <a:bodyPr/>
                    <a:lstStyle/>
                    <a:p>
                      <a:pPr algn="ctr" fontAlgn="ctr">
                        <a:buNone/>
                      </a:pPr>
                      <a:r>
                        <a:rPr lang="en-US" sz="1050" b="1" i="0" u="none" strike="noStrike" dirty="0">
                          <a:solidFill>
                            <a:srgbClr val="000000"/>
                          </a:solidFill>
                          <a:effectLst/>
                          <a:latin typeface="Calibri" panose="020F0502020204030204" pitchFamily="34" charset="0"/>
                        </a:rPr>
                        <a:t>Synthetic</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Classification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709,713</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235,215</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709,713</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fontAlgn="ctr">
                        <a:buNone/>
                      </a:pPr>
                      <a:r>
                        <a:rPr lang="en-US" sz="900" b="0" i="0" u="none" strike="noStrike" dirty="0">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5186064"/>
                  </a:ext>
                </a:extLst>
              </a:tr>
              <a:tr h="265782">
                <a:tc vMerge="1">
                  <a:txBody>
                    <a:bodyPr/>
                    <a:lstStyle/>
                    <a:p>
                      <a:endParaRPr lang="en-US"/>
                    </a:p>
                  </a:txBody>
                  <a:tcPr/>
                </a:tc>
                <a:tc>
                  <a:txBody>
                    <a:bodyPr/>
                    <a:lstStyle/>
                    <a:p>
                      <a:pPr algn="ctr" fontAlgn="ctr">
                        <a:buNone/>
                      </a:pPr>
                      <a:r>
                        <a:rPr lang="en-US" sz="1000" b="0" i="0" u="none" strike="noStrike" dirty="0">
                          <a:solidFill>
                            <a:srgbClr val="000000"/>
                          </a:solidFill>
                          <a:effectLst/>
                          <a:latin typeface="Calibri" panose="020F0502020204030204" pitchFamily="34" charset="0"/>
                        </a:rPr>
                        <a:t>Spanish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2. Report Generation</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01889050"/>
                  </a:ext>
                </a:extLst>
              </a:tr>
              <a:tr h="265782">
                <a:tc vMerge="1">
                  <a:txBody>
                    <a:bodyPr/>
                    <a:lstStyle/>
                    <a:p>
                      <a:endParaRPr lang="en-US"/>
                    </a:p>
                  </a:txBody>
                  <a:tcPr/>
                </a:tc>
                <a:tc>
                  <a:txBody>
                    <a:bodyPr/>
                    <a:lstStyle/>
                    <a:p>
                      <a:pPr algn="ctr" fontAlgn="ctr">
                        <a:buNone/>
                      </a:pPr>
                      <a:r>
                        <a:rPr lang="en-US" sz="1000" b="0" i="0" u="none" strike="noStrike" dirty="0">
                          <a:solidFill>
                            <a:srgbClr val="000000"/>
                          </a:solidFill>
                          <a:effectLst/>
                          <a:latin typeface="Calibri" panose="020F0502020204030204" pitchFamily="34" charset="0"/>
                        </a:rPr>
                        <a:t>French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3. Language Bridging</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36672210"/>
                  </a:ext>
                </a:extLst>
              </a:tr>
              <a:tr h="135198">
                <a:tc vMerge="1">
                  <a:txBody>
                    <a:bodyPr/>
                    <a:lstStyle/>
                    <a:p>
                      <a:endParaRPr lang="en-US"/>
                    </a:p>
                  </a:txBody>
                  <a:tcPr/>
                </a:tc>
                <a:tc>
                  <a:txBody>
                    <a:bodyPr/>
                    <a:lstStyle/>
                    <a:p>
                      <a:pPr algn="ctr" fontAlgn="ctr">
                        <a:buNone/>
                      </a:pPr>
                      <a:r>
                        <a:rPr lang="en-US" sz="1000" b="0" i="0" u="none" strike="noStrike" dirty="0">
                          <a:solidFill>
                            <a:srgbClr val="000000"/>
                          </a:solidFill>
                          <a:effectLst/>
                          <a:latin typeface="Calibri" panose="020F0502020204030204" pitchFamily="34" charset="0"/>
                        </a:rPr>
                        <a:t> </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4. VQA</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035489758"/>
                  </a:ext>
                </a:extLst>
              </a:tr>
              <a:tr h="135198">
                <a:tc>
                  <a:txBody>
                    <a:bodyPr/>
                    <a:lstStyle/>
                    <a:p>
                      <a:pPr algn="ctr" fontAlgn="ctr">
                        <a:buNone/>
                      </a:pPr>
                      <a:r>
                        <a:rPr lang="en-US" sz="1050" b="1" i="0" u="none" strike="noStrike" dirty="0">
                          <a:solidFill>
                            <a:srgbClr val="000000"/>
                          </a:solidFill>
                          <a:effectLst/>
                          <a:latin typeface="Calibri" panose="020F0502020204030204" pitchFamily="34" charset="0"/>
                        </a:rPr>
                        <a:t>VINDR-CXR</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C9EC"/>
                    </a:solidFill>
                  </a:tcPr>
                </a:tc>
                <a:tc>
                  <a:txBody>
                    <a:bodyPr/>
                    <a:lstStyle/>
                    <a:p>
                      <a:pPr algn="ctr" fontAlgn="ctr">
                        <a:buNone/>
                      </a:pPr>
                      <a:r>
                        <a:rPr lang="en-US" sz="1000" b="0" i="0" u="none" strike="noStrike" dirty="0">
                          <a:solidFill>
                            <a:srgbClr val="000000"/>
                          </a:solidFill>
                          <a:effectLst/>
                          <a:latin typeface="Calibri" panose="020F0502020204030204" pitchFamily="34" charset="0"/>
                        </a:rPr>
                        <a:t>English</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 VQA</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1000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1000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1000</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a:solidFill>
                            <a:srgbClr val="000000"/>
                          </a:solidFill>
                          <a:effectLst/>
                          <a:latin typeface="Calibri" panose="020F0502020204030204" pitchFamily="34" charset="0"/>
                        </a:rPr>
                        <a:t>-</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900" b="0" i="0" u="none" strike="noStrike" dirty="0">
                          <a:solidFill>
                            <a:srgbClr val="000000"/>
                          </a:solidFill>
                          <a:effectLst/>
                          <a:latin typeface="Calibri" panose="020F0502020204030204" pitchFamily="34" charset="0"/>
                        </a:rPr>
                        <a:t>- </a:t>
                      </a:r>
                    </a:p>
                  </a:txBody>
                  <a:tcPr marL="4847" marR="4847" marT="48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6502712"/>
                  </a:ext>
                </a:extLst>
              </a:tr>
            </a:tbl>
          </a:graphicData>
        </a:graphic>
      </p:graphicFrame>
    </p:spTree>
    <p:extLst>
      <p:ext uri="{BB962C8B-B14F-4D97-AF65-F5344CB8AC3E}">
        <p14:creationId xmlns:p14="http://schemas.microsoft.com/office/powerpoint/2010/main" val="3690219346"/>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F2AE254-B483-A60E-EE4F-4040CCF7FA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07B3BAF-EB0C-5BC7-1E36-95C03665A8C0}"/>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FE3F2C6A-CBEF-2D1B-50A5-4FF90D76A14A}"/>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A91BE37D-503C-D749-5675-AF183E99A319}"/>
              </a:ext>
            </a:extLst>
          </p:cNvPr>
          <p:cNvSpPr/>
          <p:nvPr/>
        </p:nvSpPr>
        <p:spPr>
          <a:xfrm>
            <a:off x="320040" y="0"/>
            <a:ext cx="8503920" cy="594360"/>
          </a:xfrm>
          <a:prstGeom prst="rect">
            <a:avLst/>
          </a:prstGeom>
          <a:noFill/>
          <a:ln/>
        </p:spPr>
        <p:txBody>
          <a:bodyPr wrap="square" lIns="0" tIns="0" rIns="0" bIns="0" rtlCol="0" anchor="ctr"/>
          <a:lstStyle/>
          <a:p>
            <a:r>
              <a:rPr lang="en-US" sz="2000" b="1" dirty="0">
                <a:solidFill>
                  <a:srgbClr val="FFFFFF"/>
                </a:solidFill>
                <a:latin typeface="Trebuchet MS" pitchFamily="34" charset="0"/>
                <a:ea typeface="Trebuchet MS" pitchFamily="34" charset="-122"/>
                <a:cs typeface="Trebuchet MS" pitchFamily="34" charset="-120"/>
              </a:rPr>
              <a:t>Methods: </a:t>
            </a:r>
            <a:r>
              <a:rPr lang="en-US" sz="2000" b="1" i="1" dirty="0">
                <a:solidFill>
                  <a:schemeClr val="bg1"/>
                </a:solidFill>
                <a:latin typeface="Calibri" pitchFamily="34" charset="0"/>
                <a:ea typeface="Calibri" pitchFamily="34" charset="-122"/>
                <a:cs typeface="Calibri" pitchFamily="34" charset="-120"/>
              </a:rPr>
              <a:t>T2. Models benchmarked and evaluation setup by task</a:t>
            </a:r>
          </a:p>
        </p:txBody>
      </p:sp>
      <p:sp>
        <p:nvSpPr>
          <p:cNvPr id="5" name="Text 3">
            <a:extLst>
              <a:ext uri="{FF2B5EF4-FFF2-40B4-BE49-F238E27FC236}">
                <a16:creationId xmlns:a16="http://schemas.microsoft.com/office/drawing/2014/main" id="{F24FFE0C-E5CD-4C59-9EFE-D40FBEAF2987}"/>
              </a:ext>
            </a:extLst>
          </p:cNvPr>
          <p:cNvSpPr/>
          <p:nvPr/>
        </p:nvSpPr>
        <p:spPr>
          <a:xfrm>
            <a:off x="2940177" y="652419"/>
            <a:ext cx="3263645" cy="116118"/>
          </a:xfrm>
          <a:prstGeom prst="rect">
            <a:avLst/>
          </a:prstGeom>
          <a:noFill/>
          <a:ln/>
        </p:spPr>
        <p:txBody>
          <a:bodyPr wrap="square" lIns="0" tIns="0" rIns="0" bIns="0" rtlCol="0" anchor="ctr"/>
          <a:lstStyle/>
          <a:p>
            <a:pPr marL="0" indent="0" algn="ctr">
              <a:buNone/>
            </a:pPr>
            <a:br>
              <a:rPr lang="en-US" sz="1100" b="1" i="1" dirty="0">
                <a:solidFill>
                  <a:schemeClr val="bg1"/>
                </a:solidFill>
                <a:latin typeface="Calibri" pitchFamily="34" charset="0"/>
                <a:ea typeface="Calibri" pitchFamily="34" charset="-122"/>
                <a:cs typeface="Calibri" pitchFamily="34" charset="-120"/>
              </a:rPr>
            </a:br>
            <a:br>
              <a:rPr lang="en-US" sz="1100" b="1" i="1" dirty="0">
                <a:solidFill>
                  <a:schemeClr val="bg1"/>
                </a:solidFill>
                <a:latin typeface="Calibri" pitchFamily="34" charset="0"/>
                <a:ea typeface="Calibri" pitchFamily="34" charset="-122"/>
                <a:cs typeface="Calibri" pitchFamily="34" charset="-120"/>
              </a:rPr>
            </a:br>
            <a:endParaRPr lang="en-US" sz="1100" b="1" dirty="0">
              <a:solidFill>
                <a:schemeClr val="bg1"/>
              </a:solidFill>
            </a:endParaRPr>
          </a:p>
        </p:txBody>
      </p:sp>
      <p:graphicFrame>
        <p:nvGraphicFramePr>
          <p:cNvPr id="8" name="Table 7">
            <a:extLst>
              <a:ext uri="{FF2B5EF4-FFF2-40B4-BE49-F238E27FC236}">
                <a16:creationId xmlns:a16="http://schemas.microsoft.com/office/drawing/2014/main" id="{8AAD4A55-8149-7F58-495D-DA101E5777FA}"/>
              </a:ext>
            </a:extLst>
          </p:cNvPr>
          <p:cNvGraphicFramePr>
            <a:graphicFrameLocks noGrp="1"/>
          </p:cNvGraphicFramePr>
          <p:nvPr>
            <p:extLst>
              <p:ext uri="{D42A27DB-BD31-4B8C-83A1-F6EECF244321}">
                <p14:modId xmlns:p14="http://schemas.microsoft.com/office/powerpoint/2010/main" val="3712883423"/>
              </p:ext>
            </p:extLst>
          </p:nvPr>
        </p:nvGraphicFramePr>
        <p:xfrm>
          <a:off x="553915" y="652419"/>
          <a:ext cx="7913075" cy="4288921"/>
        </p:xfrm>
        <a:graphic>
          <a:graphicData uri="http://schemas.openxmlformats.org/drawingml/2006/table">
            <a:tbl>
              <a:tblPr/>
              <a:tblGrid>
                <a:gridCol w="1582615">
                  <a:extLst>
                    <a:ext uri="{9D8B030D-6E8A-4147-A177-3AD203B41FA5}">
                      <a16:colId xmlns:a16="http://schemas.microsoft.com/office/drawing/2014/main" val="795598316"/>
                    </a:ext>
                  </a:extLst>
                </a:gridCol>
                <a:gridCol w="1582615">
                  <a:extLst>
                    <a:ext uri="{9D8B030D-6E8A-4147-A177-3AD203B41FA5}">
                      <a16:colId xmlns:a16="http://schemas.microsoft.com/office/drawing/2014/main" val="2428782227"/>
                    </a:ext>
                  </a:extLst>
                </a:gridCol>
                <a:gridCol w="1582615">
                  <a:extLst>
                    <a:ext uri="{9D8B030D-6E8A-4147-A177-3AD203B41FA5}">
                      <a16:colId xmlns:a16="http://schemas.microsoft.com/office/drawing/2014/main" val="4078578143"/>
                    </a:ext>
                  </a:extLst>
                </a:gridCol>
                <a:gridCol w="1582615">
                  <a:extLst>
                    <a:ext uri="{9D8B030D-6E8A-4147-A177-3AD203B41FA5}">
                      <a16:colId xmlns:a16="http://schemas.microsoft.com/office/drawing/2014/main" val="3087805267"/>
                    </a:ext>
                  </a:extLst>
                </a:gridCol>
                <a:gridCol w="1582615">
                  <a:extLst>
                    <a:ext uri="{9D8B030D-6E8A-4147-A177-3AD203B41FA5}">
                      <a16:colId xmlns:a16="http://schemas.microsoft.com/office/drawing/2014/main" val="2505161137"/>
                    </a:ext>
                  </a:extLst>
                </a:gridCol>
              </a:tblGrid>
              <a:tr h="296238">
                <a:tc>
                  <a:txBody>
                    <a:bodyPr/>
                    <a:lstStyle/>
                    <a:p>
                      <a:pPr algn="ctr" rtl="0" fontAlgn="ctr">
                        <a:buNone/>
                      </a:pPr>
                      <a:r>
                        <a:rPr lang="en-US" sz="1100" b="1" i="0" u="none" strike="noStrike" dirty="0">
                          <a:solidFill>
                            <a:srgbClr val="FFFFFF"/>
                          </a:solidFill>
                          <a:effectLst/>
                          <a:latin typeface="Calibri" panose="020F0502020204030204" pitchFamily="34" charset="0"/>
                        </a:rPr>
                        <a:t>Model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dirty="0">
                          <a:solidFill>
                            <a:srgbClr val="FFFFFF"/>
                          </a:solidFill>
                          <a:effectLst/>
                          <a:latin typeface="Calibri" panose="020F0502020204030204" pitchFamily="34" charset="0"/>
                        </a:rPr>
                        <a:t>Model type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dirty="0">
                          <a:solidFill>
                            <a:srgbClr val="FFFFFF"/>
                          </a:solidFill>
                          <a:effectLst/>
                          <a:latin typeface="Calibri" panose="020F0502020204030204" pitchFamily="34" charset="0"/>
                        </a:rPr>
                        <a:t>Tasks evaluated in this study</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dirty="0">
                          <a:solidFill>
                            <a:srgbClr val="FFFFFF"/>
                          </a:solidFill>
                          <a:effectLst/>
                          <a:latin typeface="Calibri" panose="020F0502020204030204" pitchFamily="34" charset="0"/>
                        </a:rPr>
                        <a:t>Prompt setting(s) evaluated</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dirty="0">
                          <a:solidFill>
                            <a:srgbClr val="FFFFFF"/>
                          </a:solidFill>
                          <a:effectLst/>
                          <a:latin typeface="Calibri" panose="020F0502020204030204" pitchFamily="34" charset="0"/>
                        </a:rPr>
                        <a:t>Role in study</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759023357"/>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BioMistral-7B</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Text-only biomedical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Classification</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Biomedical text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2717909637"/>
                  </a:ext>
                </a:extLst>
              </a:tr>
              <a:tr h="197492">
                <a:tc>
                  <a:txBody>
                    <a:bodyPr/>
                    <a:lstStyle/>
                    <a:p>
                      <a:pPr algn="ctr" rtl="0" fontAlgn="ctr">
                        <a:buNone/>
                      </a:pPr>
                      <a:r>
                        <a:rPr lang="en-US" sz="1050" b="1" i="0" u="none" strike="noStrike" dirty="0" err="1">
                          <a:solidFill>
                            <a:srgbClr val="E05C3A"/>
                          </a:solidFill>
                          <a:effectLst/>
                          <a:latin typeface="Calibri" panose="020F0502020204030204" pitchFamily="34" charset="0"/>
                        </a:rPr>
                        <a:t>CheXbert</a:t>
                      </a:r>
                      <a:endParaRPr lang="en-US" sz="1050" b="1" i="0" u="none" strike="noStrike" dirty="0">
                        <a:solidFill>
                          <a:srgbClr val="E05C3A"/>
                        </a:solidFill>
                        <a:effectLst/>
                        <a:latin typeface="Calibri" panose="020F0502020204030204" pitchFamily="34" charset="0"/>
                      </a:endParaRP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dirty="0">
                          <a:solidFill>
                            <a:srgbClr val="E05C3A"/>
                          </a:solidFill>
                          <a:effectLst/>
                          <a:latin typeface="Calibri" panose="020F0502020204030204" pitchFamily="34" charset="0"/>
                        </a:rPr>
                        <a:t>Task-specific text classifier</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a:solidFill>
                            <a:srgbClr val="E05C3A"/>
                          </a:solidFill>
                          <a:effectLst/>
                          <a:latin typeface="Calibri" panose="020F0502020204030204" pitchFamily="34" charset="0"/>
                        </a:rPr>
                        <a:t>Classification only</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a:solidFill>
                            <a:srgbClr val="E05C3A"/>
                          </a:solidFill>
                          <a:effectLst/>
                          <a:latin typeface="Calibri" panose="020F0502020204030204" pitchFamily="34" charset="0"/>
                        </a:rPr>
                        <a:t>None (fixed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dirty="0">
                          <a:solidFill>
                            <a:srgbClr val="E05C3A"/>
                          </a:solidFill>
                          <a:effectLst/>
                          <a:latin typeface="Calibri" panose="020F0502020204030204" pitchFamily="34" charset="0"/>
                        </a:rPr>
                        <a:t>SOTA</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181678012"/>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GPT-OSS-20B</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Text-only Reasoning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Classification</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Reasoning LLM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2767655816"/>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Llama 3.1-8B</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Text-only general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Classification</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00000"/>
                          </a:solidFill>
                          <a:effectLst/>
                          <a:latin typeface="Calibri" panose="020F0502020204030204" pitchFamily="34" charset="0"/>
                        </a:rPr>
                        <a:t>General LLM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166720146"/>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MedGemma-27B</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Multimodal medical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Classification; Report Generation; VQA</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Medical multimodal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891604216"/>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MedGemma-4B</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Multimodal medical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D1B3E"/>
                          </a:solidFill>
                          <a:effectLst/>
                          <a:latin typeface="Calibri" panose="020F0502020204030204" pitchFamily="34" charset="0"/>
                        </a:rPr>
                        <a:t>Classification; Report Generation; VQA</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00000"/>
                          </a:solidFill>
                          <a:effectLst/>
                          <a:latin typeface="Calibri" panose="020F0502020204030204" pitchFamily="34" charset="0"/>
                        </a:rPr>
                        <a:t>Zero-shot; few-shot</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00000"/>
                          </a:solidFill>
                          <a:effectLst/>
                          <a:latin typeface="Calibri" panose="020F0502020204030204" pitchFamily="34" charset="0"/>
                        </a:rPr>
                        <a:t>Medical multimodal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487039309"/>
                  </a:ext>
                </a:extLst>
              </a:tr>
              <a:tr h="394985">
                <a:tc>
                  <a:txBody>
                    <a:bodyPr/>
                    <a:lstStyle/>
                    <a:p>
                      <a:pPr algn="ctr" rtl="0" fontAlgn="ctr">
                        <a:buNone/>
                      </a:pPr>
                      <a:r>
                        <a:rPr lang="en-US" sz="1050" b="1" i="0" u="none" strike="noStrike" dirty="0" err="1">
                          <a:solidFill>
                            <a:srgbClr val="0D1B3E"/>
                          </a:solidFill>
                          <a:effectLst/>
                          <a:latin typeface="Calibri" panose="020F0502020204030204" pitchFamily="34" charset="0"/>
                        </a:rPr>
                        <a:t>MediPhi</a:t>
                      </a:r>
                      <a:endParaRPr lang="en-US" sz="1050" b="1" i="0" u="none" strike="noStrike" dirty="0">
                        <a:solidFill>
                          <a:srgbClr val="0D1B3E"/>
                        </a:solidFill>
                        <a:effectLst/>
                        <a:latin typeface="Calibri" panose="020F0502020204030204" pitchFamily="34" charset="0"/>
                      </a:endParaRP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Text-only medical LLM</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Classification</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00000"/>
                          </a:solidFill>
                          <a:effectLst/>
                          <a:latin typeface="Calibri" panose="020F0502020204030204" pitchFamily="34" charset="0"/>
                        </a:rPr>
                        <a:t>Biomedical text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3315393041"/>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Qwen3-VL-4B- Instruct</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D1B3E"/>
                          </a:solidFill>
                          <a:effectLst/>
                          <a:latin typeface="Calibri" panose="020F0502020204030204" pitchFamily="34" charset="0"/>
                        </a:rPr>
                        <a:t>Multimodal -language model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D1B3E"/>
                          </a:solidFill>
                          <a:effectLst/>
                          <a:latin typeface="Calibri" panose="020F0502020204030204" pitchFamily="34" charset="0"/>
                        </a:rPr>
                        <a:t>Classification; Report Generation; VQA</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dirty="0">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0" i="0" u="none" strike="noStrike">
                          <a:solidFill>
                            <a:srgbClr val="000000"/>
                          </a:solidFill>
                          <a:effectLst/>
                          <a:latin typeface="Calibri" panose="020F0502020204030204" pitchFamily="34" charset="0"/>
                        </a:rPr>
                        <a:t>Multimodal LLM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659897039"/>
                  </a:ext>
                </a:extLst>
              </a:tr>
              <a:tr h="394985">
                <a:tc>
                  <a:txBody>
                    <a:bodyPr/>
                    <a:lstStyle/>
                    <a:p>
                      <a:pPr algn="ctr" rtl="0" fontAlgn="ctr">
                        <a:buNone/>
                      </a:pPr>
                      <a:r>
                        <a:rPr lang="en-US" sz="1050" b="1" i="0" u="none" strike="noStrike" dirty="0">
                          <a:solidFill>
                            <a:srgbClr val="0D1B3E"/>
                          </a:solidFill>
                          <a:effectLst/>
                          <a:latin typeface="Calibri" panose="020F0502020204030204" pitchFamily="34" charset="0"/>
                        </a:rPr>
                        <a:t>Qwen3-VL-4B- Thinking</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Multimodal -language reasoning model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a:solidFill>
                            <a:srgbClr val="0D1B3E"/>
                          </a:solidFill>
                          <a:effectLst/>
                          <a:latin typeface="Calibri" panose="020F0502020204030204" pitchFamily="34" charset="0"/>
                        </a:rPr>
                        <a:t>Classification; Report Generation; VQA</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00000"/>
                          </a:solidFill>
                          <a:effectLst/>
                          <a:latin typeface="Calibri" panose="020F0502020204030204" pitchFamily="34" charset="0"/>
                        </a:rPr>
                        <a:t>Zero-shot; few-shot; dynamic few-shot retrieval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050" b="0" i="0" u="none" strike="noStrike" dirty="0">
                          <a:solidFill>
                            <a:srgbClr val="000000"/>
                          </a:solidFill>
                          <a:effectLst/>
                          <a:latin typeface="Calibri" panose="020F0502020204030204" pitchFamily="34" charset="0"/>
                        </a:rPr>
                        <a:t>Multimodal reasoning LLM baseline</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856373870"/>
                  </a:ext>
                </a:extLst>
              </a:tr>
              <a:tr h="592476">
                <a:tc>
                  <a:txBody>
                    <a:bodyPr/>
                    <a:lstStyle/>
                    <a:p>
                      <a:pPr algn="ctr" rtl="0" fontAlgn="ctr">
                        <a:buNone/>
                      </a:pPr>
                      <a:r>
                        <a:rPr lang="en-US" sz="1050" b="1" i="0" u="none" strike="noStrike" dirty="0" err="1">
                          <a:solidFill>
                            <a:srgbClr val="E05C3A"/>
                          </a:solidFill>
                          <a:effectLst/>
                          <a:latin typeface="Calibri" panose="020F0502020204030204" pitchFamily="34" charset="0"/>
                        </a:rPr>
                        <a:t>CheXGPT</a:t>
                      </a:r>
                      <a:r>
                        <a:rPr lang="en-US" sz="1050" b="1" i="0" u="none" strike="noStrike" dirty="0">
                          <a:solidFill>
                            <a:srgbClr val="E05C3A"/>
                          </a:solidFill>
                          <a:effectLst/>
                          <a:latin typeface="Calibri" panose="020F0502020204030204" pitchFamily="34" charset="0"/>
                        </a:rPr>
                        <a:t> (ours)</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dirty="0">
                          <a:solidFill>
                            <a:srgbClr val="E05C3A"/>
                          </a:solidFill>
                          <a:effectLst/>
                          <a:latin typeface="Calibri" panose="020F0502020204030204" pitchFamily="34" charset="0"/>
                        </a:rPr>
                        <a:t>Post-trained multimodal medical model</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a:solidFill>
                            <a:srgbClr val="E05C3A"/>
                          </a:solidFill>
                          <a:effectLst/>
                          <a:latin typeface="Calibri" panose="020F0502020204030204" pitchFamily="34" charset="0"/>
                        </a:rPr>
                        <a:t>Classification; Report Generation; VQA; Language Bridging</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dirty="0">
                          <a:solidFill>
                            <a:srgbClr val="E05C3A"/>
                          </a:solidFill>
                          <a:effectLst/>
                          <a:latin typeface="Calibri" panose="020F0502020204030204" pitchFamily="34" charset="0"/>
                        </a:rPr>
                        <a:t>Zero-shot; task-tuned prompting</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50" b="1" i="0" u="none" strike="noStrike" dirty="0">
                          <a:solidFill>
                            <a:srgbClr val="E05C3A"/>
                          </a:solidFill>
                          <a:effectLst/>
                          <a:latin typeface="Calibri" panose="020F0502020204030204" pitchFamily="34" charset="0"/>
                        </a:rPr>
                        <a:t>Final proposed model </a:t>
                      </a:r>
                    </a:p>
                  </a:txBody>
                  <a:tcPr marL="3793" marR="3793" marT="3793"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4002919834"/>
                  </a:ext>
                </a:extLst>
              </a:tr>
            </a:tbl>
          </a:graphicData>
        </a:graphic>
      </p:graphicFrame>
    </p:spTree>
    <p:extLst>
      <p:ext uri="{BB962C8B-B14F-4D97-AF65-F5344CB8AC3E}">
        <p14:creationId xmlns:p14="http://schemas.microsoft.com/office/powerpoint/2010/main" val="4129042593"/>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p:cNvSpPr/>
          <p:nvPr/>
        </p:nvSpPr>
        <p:spPr>
          <a:xfrm>
            <a:off x="320040" y="0"/>
            <a:ext cx="8503920" cy="594360"/>
          </a:xfrm>
          <a:prstGeom prst="rect">
            <a:avLst/>
          </a:prstGeom>
          <a:noFill/>
          <a:ln/>
        </p:spPr>
        <p:txBody>
          <a:bodyPr wrap="square" lIns="0" tIns="0" rIns="0" bIns="0" rtlCol="0" anchor="ctr"/>
          <a:lstStyle/>
          <a:p>
            <a:pPr marL="0" indent="0">
              <a:buNone/>
            </a:pPr>
            <a:r>
              <a:rPr lang="en-US" sz="2400" b="1" dirty="0">
                <a:solidFill>
                  <a:srgbClr val="FFFFFF"/>
                </a:solidFill>
                <a:latin typeface="Trebuchet MS" pitchFamily="34" charset="0"/>
                <a:ea typeface="Trebuchet MS" pitchFamily="34" charset="-122"/>
                <a:cs typeface="Trebuchet MS" pitchFamily="34" charset="-120"/>
              </a:rPr>
              <a:t>Results:</a:t>
            </a:r>
          </a:p>
        </p:txBody>
      </p:sp>
      <p:graphicFrame>
        <p:nvGraphicFramePr>
          <p:cNvPr id="7" name="Table 6">
            <a:extLst>
              <a:ext uri="{FF2B5EF4-FFF2-40B4-BE49-F238E27FC236}">
                <a16:creationId xmlns:a16="http://schemas.microsoft.com/office/drawing/2014/main" id="{5F5F4C1D-0A8D-1890-3C45-18659108306B}"/>
              </a:ext>
            </a:extLst>
          </p:cNvPr>
          <p:cNvGraphicFramePr>
            <a:graphicFrameLocks noGrp="1"/>
          </p:cNvGraphicFramePr>
          <p:nvPr>
            <p:extLst>
              <p:ext uri="{D42A27DB-BD31-4B8C-83A1-F6EECF244321}">
                <p14:modId xmlns:p14="http://schemas.microsoft.com/office/powerpoint/2010/main" val="4253052717"/>
              </p:ext>
            </p:extLst>
          </p:nvPr>
        </p:nvGraphicFramePr>
        <p:xfrm>
          <a:off x="1230592" y="999858"/>
          <a:ext cx="6928670" cy="3794336"/>
        </p:xfrm>
        <a:graphic>
          <a:graphicData uri="http://schemas.openxmlformats.org/drawingml/2006/table">
            <a:tbl>
              <a:tblPr/>
              <a:tblGrid>
                <a:gridCol w="1385734">
                  <a:extLst>
                    <a:ext uri="{9D8B030D-6E8A-4147-A177-3AD203B41FA5}">
                      <a16:colId xmlns:a16="http://schemas.microsoft.com/office/drawing/2014/main" val="3620467678"/>
                    </a:ext>
                  </a:extLst>
                </a:gridCol>
                <a:gridCol w="1385734">
                  <a:extLst>
                    <a:ext uri="{9D8B030D-6E8A-4147-A177-3AD203B41FA5}">
                      <a16:colId xmlns:a16="http://schemas.microsoft.com/office/drawing/2014/main" val="779599684"/>
                    </a:ext>
                  </a:extLst>
                </a:gridCol>
                <a:gridCol w="1385734">
                  <a:extLst>
                    <a:ext uri="{9D8B030D-6E8A-4147-A177-3AD203B41FA5}">
                      <a16:colId xmlns:a16="http://schemas.microsoft.com/office/drawing/2014/main" val="1581681165"/>
                    </a:ext>
                  </a:extLst>
                </a:gridCol>
                <a:gridCol w="1385734">
                  <a:extLst>
                    <a:ext uri="{9D8B030D-6E8A-4147-A177-3AD203B41FA5}">
                      <a16:colId xmlns:a16="http://schemas.microsoft.com/office/drawing/2014/main" val="2256107986"/>
                    </a:ext>
                  </a:extLst>
                </a:gridCol>
                <a:gridCol w="1385734">
                  <a:extLst>
                    <a:ext uri="{9D8B030D-6E8A-4147-A177-3AD203B41FA5}">
                      <a16:colId xmlns:a16="http://schemas.microsoft.com/office/drawing/2014/main" val="2866001233"/>
                    </a:ext>
                  </a:extLst>
                </a:gridCol>
              </a:tblGrid>
              <a:tr h="437808">
                <a:tc>
                  <a:txBody>
                    <a:bodyPr/>
                    <a:lstStyle/>
                    <a:p>
                      <a:pPr algn="ctr" rtl="0" fontAlgn="ctr">
                        <a:buNone/>
                      </a:pPr>
                      <a:r>
                        <a:rPr lang="en-US" sz="1100" b="1" i="0" u="none" strike="noStrike" dirty="0">
                          <a:solidFill>
                            <a:srgbClr val="FFFFFF"/>
                          </a:solidFill>
                          <a:effectLst/>
                          <a:latin typeface="Calibri" panose="020F0502020204030204" pitchFamily="34" charset="0"/>
                        </a:rPr>
                        <a:t>Model</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a:solidFill>
                            <a:srgbClr val="FFFFFF"/>
                          </a:solidFill>
                          <a:effectLst/>
                          <a:latin typeface="Calibri" panose="020F0502020204030204" pitchFamily="34" charset="0"/>
                        </a:rPr>
                        <a:t>Best Macro F1 (95% CI)</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a:solidFill>
                            <a:srgbClr val="FFFFFF"/>
                          </a:solidFill>
                          <a:effectLst/>
                          <a:latin typeface="Calibri" panose="020F0502020204030204" pitchFamily="34" charset="0"/>
                        </a:rPr>
                        <a:t>Median Macro F1 (IQR)</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a:solidFill>
                            <a:srgbClr val="FFFFFF"/>
                          </a:solidFill>
                          <a:effectLst/>
                          <a:latin typeface="Calibri" panose="020F0502020204030204" pitchFamily="34" charset="0"/>
                        </a:rPr>
                        <a:t>Delta vs CheXbert (Best)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100" b="1" i="0" u="none" strike="noStrike">
                          <a:solidFill>
                            <a:srgbClr val="FFFFFF"/>
                          </a:solidFill>
                          <a:effectLst/>
                          <a:latin typeface="Calibri" panose="020F0502020204030204" pitchFamily="34" charset="0"/>
                        </a:rPr>
                        <a:t>Runs Above CheXbert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1290794860"/>
                  </a:ext>
                </a:extLst>
              </a:tr>
              <a:tr h="291872">
                <a:tc>
                  <a:txBody>
                    <a:bodyPr/>
                    <a:lstStyle/>
                    <a:p>
                      <a:pPr algn="ctr" rtl="0" fontAlgn="ctr">
                        <a:buNone/>
                      </a:pPr>
                      <a:r>
                        <a:rPr lang="en-US" sz="1100" b="1" i="0" u="none" strike="noStrike">
                          <a:solidFill>
                            <a:srgbClr val="0D1B3E"/>
                          </a:solidFill>
                          <a:effectLst/>
                          <a:latin typeface="Calibri" panose="020F0502020204030204" pitchFamily="34" charset="0"/>
                        </a:rPr>
                        <a:t>BioMistral-7B</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dirty="0">
                          <a:solidFill>
                            <a:srgbClr val="0D1B3E"/>
                          </a:solidFill>
                          <a:effectLst/>
                          <a:latin typeface="Calibri" panose="020F0502020204030204" pitchFamily="34" charset="0"/>
                        </a:rPr>
                        <a:t>0.459 (0.423, 0.491)</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a:solidFill>
                            <a:srgbClr val="0D1B3E"/>
                          </a:solidFill>
                          <a:effectLst/>
                          <a:latin typeface="Calibri" panose="020F0502020204030204" pitchFamily="34" charset="0"/>
                        </a:rPr>
                        <a:t>0.368 (0.235, 0.415)</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a:solidFill>
                            <a:srgbClr val="000000"/>
                          </a:solidFill>
                          <a:effectLst/>
                          <a:latin typeface="Calibri" panose="020F0502020204030204" pitchFamily="34" charset="0"/>
                        </a:rPr>
                        <a:t>-0.29</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a:solidFill>
                            <a:srgbClr val="000000"/>
                          </a:solidFill>
                          <a:effectLst/>
                          <a:latin typeface="Calibri" panose="020F0502020204030204" pitchFamily="34" charset="0"/>
                        </a:rPr>
                        <a:t>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3628723700"/>
                  </a:ext>
                </a:extLst>
              </a:tr>
              <a:tr h="291872">
                <a:tc>
                  <a:txBody>
                    <a:bodyPr/>
                    <a:lstStyle/>
                    <a:p>
                      <a:pPr algn="ctr" rtl="0" fontAlgn="ctr">
                        <a:buNone/>
                      </a:pPr>
                      <a:r>
                        <a:rPr lang="en-US" sz="1100" b="1" i="0" u="none" strike="noStrike">
                          <a:solidFill>
                            <a:srgbClr val="E05C3A"/>
                          </a:solidFill>
                          <a:effectLst/>
                          <a:latin typeface="Calibri" panose="020F0502020204030204" pitchFamily="34" charset="0"/>
                        </a:rPr>
                        <a:t>CheXbert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0.749 (0.729, 0.764)</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0.749 (0.749, 0.749)</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0.00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443897763"/>
                  </a:ext>
                </a:extLst>
              </a:tr>
              <a:tr h="291872">
                <a:tc>
                  <a:txBody>
                    <a:bodyPr/>
                    <a:lstStyle/>
                    <a:p>
                      <a:pPr algn="ctr" rtl="0" fontAlgn="ctr">
                        <a:buNone/>
                      </a:pPr>
                      <a:r>
                        <a:rPr lang="en-US" sz="1100" b="1" i="0" u="none" strike="noStrike">
                          <a:solidFill>
                            <a:srgbClr val="E05C3A"/>
                          </a:solidFill>
                          <a:effectLst/>
                          <a:latin typeface="Calibri" panose="020F0502020204030204" pitchFamily="34" charset="0"/>
                        </a:rPr>
                        <a:t>GPT-OSS-20B</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0.835 (0.817, 0.851)</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0.818 (0.808, 0.829)</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0.086</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12</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918898846"/>
                  </a:ext>
                </a:extLst>
              </a:tr>
              <a:tr h="291872">
                <a:tc>
                  <a:txBody>
                    <a:bodyPr/>
                    <a:lstStyle/>
                    <a:p>
                      <a:pPr algn="ctr" rtl="0" fontAlgn="ctr">
                        <a:buNone/>
                      </a:pPr>
                      <a:r>
                        <a:rPr lang="en-US" sz="1100" b="1" i="0" u="none" strike="noStrike">
                          <a:solidFill>
                            <a:srgbClr val="0D1B3E"/>
                          </a:solidFill>
                          <a:effectLst/>
                          <a:latin typeface="Calibri" panose="020F0502020204030204" pitchFamily="34" charset="0"/>
                        </a:rPr>
                        <a:t>Llama-3.1-8B-Instruct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D1B3E"/>
                          </a:solidFill>
                          <a:effectLst/>
                          <a:latin typeface="Calibri" panose="020F0502020204030204" pitchFamily="34" charset="0"/>
                        </a:rPr>
                        <a:t>0.758 (0.723, 0.785)</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dirty="0">
                          <a:solidFill>
                            <a:srgbClr val="0D1B3E"/>
                          </a:solidFill>
                          <a:effectLst/>
                          <a:latin typeface="Calibri" panose="020F0502020204030204" pitchFamily="34" charset="0"/>
                        </a:rPr>
                        <a:t>0.722 (0.704, 0.733)</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0.009</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125526982"/>
                  </a:ext>
                </a:extLst>
              </a:tr>
              <a:tr h="291872">
                <a:tc>
                  <a:txBody>
                    <a:bodyPr/>
                    <a:lstStyle/>
                    <a:p>
                      <a:pPr algn="ctr" rtl="0" fontAlgn="ctr">
                        <a:buNone/>
                      </a:pPr>
                      <a:r>
                        <a:rPr lang="en-US" sz="1100" b="1" i="0" u="none" strike="noStrike">
                          <a:solidFill>
                            <a:srgbClr val="E05C3A"/>
                          </a:solidFill>
                          <a:effectLst/>
                          <a:latin typeface="Calibri" panose="020F0502020204030204" pitchFamily="34" charset="0"/>
                        </a:rPr>
                        <a:t>MedGemma-27B</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0.795 (0.778, 0.810)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0.782 (0.777, 0.788)</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0.046</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12</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763438451"/>
                  </a:ext>
                </a:extLst>
              </a:tr>
              <a:tr h="291872">
                <a:tc>
                  <a:txBody>
                    <a:bodyPr/>
                    <a:lstStyle/>
                    <a:p>
                      <a:pPr algn="ctr" rtl="0" fontAlgn="ctr">
                        <a:buNone/>
                      </a:pPr>
                      <a:r>
                        <a:rPr lang="en-US" sz="1100" b="1" i="0" u="none" strike="noStrike" dirty="0">
                          <a:solidFill>
                            <a:srgbClr val="0D1B3E"/>
                          </a:solidFill>
                          <a:effectLst/>
                          <a:latin typeface="Calibri" panose="020F0502020204030204" pitchFamily="34" charset="0"/>
                        </a:rPr>
                        <a:t>MedGemma-4B</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D1B3E"/>
                          </a:solidFill>
                          <a:effectLst/>
                          <a:latin typeface="Calibri" panose="020F0502020204030204" pitchFamily="34" charset="0"/>
                        </a:rPr>
                        <a:t>0.707 (0.669, 0.736)</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D1B3E"/>
                          </a:solidFill>
                          <a:effectLst/>
                          <a:latin typeface="Calibri" panose="020F0502020204030204" pitchFamily="34" charset="0"/>
                        </a:rPr>
                        <a:t>0.697 (0.676, 0.701)</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-0.042</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00000"/>
                          </a:solidFill>
                          <a:effectLst/>
                          <a:latin typeface="Calibri" panose="020F0502020204030204" pitchFamily="34" charset="0"/>
                        </a:rPr>
                        <a:t>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763269624"/>
                  </a:ext>
                </a:extLst>
              </a:tr>
              <a:tr h="291872">
                <a:tc>
                  <a:txBody>
                    <a:bodyPr/>
                    <a:lstStyle/>
                    <a:p>
                      <a:pPr algn="ctr" rtl="0" fontAlgn="ctr">
                        <a:buNone/>
                      </a:pPr>
                      <a:r>
                        <a:rPr lang="en-US" sz="1100" b="1" i="0" u="none" strike="noStrike">
                          <a:solidFill>
                            <a:srgbClr val="0D1B3E"/>
                          </a:solidFill>
                          <a:effectLst/>
                          <a:latin typeface="Calibri" panose="020F0502020204030204" pitchFamily="34" charset="0"/>
                        </a:rPr>
                        <a:t>MediPhi-Instruct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a:solidFill>
                            <a:srgbClr val="0D1B3E"/>
                          </a:solidFill>
                          <a:effectLst/>
                          <a:latin typeface="Calibri" panose="020F0502020204030204" pitchFamily="34" charset="0"/>
                        </a:rPr>
                        <a:t>0.643 (0.602, 0.678)</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a:solidFill>
                            <a:srgbClr val="0D1B3E"/>
                          </a:solidFill>
                          <a:effectLst/>
                          <a:latin typeface="Calibri" panose="020F0502020204030204" pitchFamily="34" charset="0"/>
                        </a:rPr>
                        <a:t>0.582 (0.572, 0.590)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-0.106</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EEF4FB"/>
                    </a:solidFill>
                  </a:tcPr>
                </a:tc>
                <a:extLst>
                  <a:ext uri="{0D108BD9-81ED-4DB2-BD59-A6C34878D82A}">
                    <a16:rowId xmlns:a16="http://schemas.microsoft.com/office/drawing/2014/main" val="2768545360"/>
                  </a:ext>
                </a:extLst>
              </a:tr>
              <a:tr h="437808">
                <a:tc>
                  <a:txBody>
                    <a:bodyPr/>
                    <a:lstStyle/>
                    <a:p>
                      <a:pPr algn="ctr" rtl="0" fontAlgn="ctr">
                        <a:buNone/>
                      </a:pPr>
                      <a:r>
                        <a:rPr lang="en-US" sz="1100" b="1" i="0" u="none" strike="noStrike">
                          <a:solidFill>
                            <a:srgbClr val="0D1B3E"/>
                          </a:solidFill>
                          <a:effectLst/>
                          <a:latin typeface="Calibri" panose="020F0502020204030204" pitchFamily="34" charset="0"/>
                        </a:rPr>
                        <a:t>Qwen3-VL-4B-Thinking</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D1B3E"/>
                          </a:solidFill>
                          <a:effectLst/>
                          <a:latin typeface="Calibri" panose="020F0502020204030204" pitchFamily="34" charset="0"/>
                        </a:rPr>
                        <a:t>0.859 (0.830, 0.884)</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a:solidFill>
                            <a:srgbClr val="0D1B3E"/>
                          </a:solidFill>
                          <a:effectLst/>
                          <a:latin typeface="Calibri" panose="020F0502020204030204" pitchFamily="34" charset="0"/>
                        </a:rPr>
                        <a:t>0.808 (0.800, 0.814)</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0.11</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0" i="0" u="none" strike="noStrike" dirty="0">
                          <a:solidFill>
                            <a:srgbClr val="000000"/>
                          </a:solidFill>
                          <a:effectLst/>
                          <a:latin typeface="Calibri" panose="020F0502020204030204" pitchFamily="34" charset="0"/>
                        </a:rPr>
                        <a:t>12</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204313964"/>
                  </a:ext>
                </a:extLst>
              </a:tr>
              <a:tr h="583744">
                <a:tc>
                  <a:txBody>
                    <a:bodyPr/>
                    <a:lstStyle/>
                    <a:p>
                      <a:pPr algn="ctr" rtl="0" fontAlgn="ctr">
                        <a:buNone/>
                      </a:pPr>
                      <a:r>
                        <a:rPr lang="en-US" sz="1100" b="1" i="0" u="none" strike="noStrike">
                          <a:solidFill>
                            <a:srgbClr val="E05C3A"/>
                          </a:solidFill>
                          <a:effectLst/>
                          <a:latin typeface="Calibri" panose="020F0502020204030204" pitchFamily="34" charset="0"/>
                        </a:rPr>
                        <a:t>Qwen3-VL-4B-Instruct</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0.753 (0.733, 0.768)</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0.748 (0.740, 0.750)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0.004</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1</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288247716"/>
                  </a:ext>
                </a:extLst>
              </a:tr>
              <a:tr h="291872">
                <a:tc>
                  <a:txBody>
                    <a:bodyPr/>
                    <a:lstStyle/>
                    <a:p>
                      <a:pPr algn="ctr" rtl="0" fontAlgn="ctr">
                        <a:buNone/>
                      </a:pPr>
                      <a:r>
                        <a:rPr lang="en-US" sz="1100" b="1" i="0" u="none" strike="noStrike">
                          <a:solidFill>
                            <a:srgbClr val="E05C3A"/>
                          </a:solidFill>
                          <a:effectLst/>
                          <a:latin typeface="Calibri" panose="020F0502020204030204" pitchFamily="34" charset="0"/>
                        </a:rPr>
                        <a:t>CheXGPT (ours)</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0.930 (0.910, 0.950)</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 </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a:solidFill>
                            <a:srgbClr val="E05C3A"/>
                          </a:solidFill>
                          <a:effectLst/>
                          <a:latin typeface="Calibri" panose="020F0502020204030204" pitchFamily="34" charset="0"/>
                        </a:rPr>
                        <a:t>0.157</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100" b="1" i="0" u="none" strike="noStrike" dirty="0">
                          <a:solidFill>
                            <a:srgbClr val="E05C3A"/>
                          </a:solidFill>
                          <a:effectLst/>
                          <a:latin typeface="Calibri" panose="020F0502020204030204" pitchFamily="34" charset="0"/>
                        </a:rPr>
                        <a:t>  </a:t>
                      </a:r>
                    </a:p>
                  </a:txBody>
                  <a:tcPr marL="6274" marR="6274" marT="627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380431077"/>
                  </a:ext>
                </a:extLst>
              </a:tr>
            </a:tbl>
          </a:graphicData>
        </a:graphic>
      </p:graphicFrame>
      <p:sp>
        <p:nvSpPr>
          <p:cNvPr id="5" name="TextBox 4">
            <a:extLst>
              <a:ext uri="{FF2B5EF4-FFF2-40B4-BE49-F238E27FC236}">
                <a16:creationId xmlns:a16="http://schemas.microsoft.com/office/drawing/2014/main" id="{D368690A-FCA3-6005-D644-A036FF035053}"/>
              </a:ext>
            </a:extLst>
          </p:cNvPr>
          <p:cNvSpPr txBox="1"/>
          <p:nvPr/>
        </p:nvSpPr>
        <p:spPr>
          <a:xfrm>
            <a:off x="397412" y="600134"/>
            <a:ext cx="8586568" cy="338554"/>
          </a:xfrm>
          <a:prstGeom prst="rect">
            <a:avLst/>
          </a:prstGeom>
          <a:noFill/>
        </p:spPr>
        <p:txBody>
          <a:bodyPr wrap="square" rtlCol="0">
            <a:spAutoFit/>
          </a:bodyPr>
          <a:lstStyle/>
          <a:p>
            <a:r>
              <a:rPr lang="en-US" sz="1600" i="1" dirty="0">
                <a:solidFill>
                  <a:srgbClr val="002060"/>
                </a:solidFill>
              </a:rPr>
              <a:t>T3. Main </a:t>
            </a:r>
            <a:r>
              <a:rPr lang="en-US" sz="1600" i="1" dirty="0" err="1">
                <a:solidFill>
                  <a:srgbClr val="002060"/>
                </a:solidFill>
              </a:rPr>
              <a:t>CheXpert</a:t>
            </a:r>
            <a:r>
              <a:rPr lang="en-US" sz="1600" i="1" dirty="0">
                <a:solidFill>
                  <a:srgbClr val="002060"/>
                </a:solidFill>
              </a:rPr>
              <a:t>-style 14-label classification benchmark across evaluated models</a:t>
            </a:r>
          </a:p>
        </p:txBody>
      </p:sp>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074C9698-0E1A-697A-45AE-D607BAD3A6E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B168842-993C-EDDE-816E-8B66D679075B}"/>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23E3249F-AC60-91AD-63F7-866D903BBE0E}"/>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648DF939-6281-D31D-D86E-58B797C7BD48}"/>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1600" b="1" dirty="0">
                <a:solidFill>
                  <a:srgbClr val="FFFFFF"/>
                </a:solidFill>
                <a:latin typeface="Trebuchet MS" pitchFamily="34" charset="0"/>
                <a:ea typeface="Trebuchet MS" pitchFamily="34" charset="-122"/>
                <a:cs typeface="Trebuchet MS" pitchFamily="34" charset="-120"/>
              </a:rPr>
              <a:t>Results: T4. Best-configuration performance of </a:t>
            </a:r>
            <a:r>
              <a:rPr lang="en-US" sz="1600" b="1" dirty="0" err="1">
                <a:solidFill>
                  <a:srgbClr val="FFFFFF"/>
                </a:solidFill>
                <a:latin typeface="Trebuchet MS" pitchFamily="34" charset="0"/>
                <a:ea typeface="Trebuchet MS" pitchFamily="34" charset="-122"/>
                <a:cs typeface="Trebuchet MS" pitchFamily="34" charset="-120"/>
              </a:rPr>
              <a:t>CheXGPT</a:t>
            </a:r>
            <a:r>
              <a:rPr lang="en-US" sz="1600" b="1" dirty="0">
                <a:solidFill>
                  <a:srgbClr val="FFFFFF"/>
                </a:solidFill>
                <a:latin typeface="Trebuchet MS" pitchFamily="34" charset="0"/>
                <a:ea typeface="Trebuchet MS" pitchFamily="34" charset="-122"/>
                <a:cs typeface="Trebuchet MS" pitchFamily="34" charset="-120"/>
              </a:rPr>
              <a:t> versus strongest baseline models on the held-out </a:t>
            </a:r>
            <a:r>
              <a:rPr lang="en-US" sz="1600" b="1" dirty="0" err="1">
                <a:solidFill>
                  <a:srgbClr val="FFFFFF"/>
                </a:solidFill>
                <a:latin typeface="Trebuchet MS" pitchFamily="34" charset="0"/>
                <a:ea typeface="Trebuchet MS" pitchFamily="34" charset="-122"/>
                <a:cs typeface="Trebuchet MS" pitchFamily="34" charset="-120"/>
              </a:rPr>
              <a:t>CheXpert</a:t>
            </a:r>
            <a:r>
              <a:rPr lang="en-US" sz="1600" b="1" dirty="0">
                <a:solidFill>
                  <a:srgbClr val="FFFFFF"/>
                </a:solidFill>
                <a:latin typeface="Trebuchet MS" pitchFamily="34" charset="0"/>
                <a:ea typeface="Trebuchet MS" pitchFamily="34" charset="-122"/>
                <a:cs typeface="Trebuchet MS" pitchFamily="34" charset="-120"/>
              </a:rPr>
              <a:t>-style classification benchmark</a:t>
            </a:r>
          </a:p>
        </p:txBody>
      </p:sp>
      <p:graphicFrame>
        <p:nvGraphicFramePr>
          <p:cNvPr id="8" name="Table 7">
            <a:extLst>
              <a:ext uri="{FF2B5EF4-FFF2-40B4-BE49-F238E27FC236}">
                <a16:creationId xmlns:a16="http://schemas.microsoft.com/office/drawing/2014/main" id="{9FF85903-9B5D-A218-80EE-22CF18D759F3}"/>
              </a:ext>
            </a:extLst>
          </p:cNvPr>
          <p:cNvGraphicFramePr>
            <a:graphicFrameLocks noGrp="1"/>
          </p:cNvGraphicFramePr>
          <p:nvPr>
            <p:extLst>
              <p:ext uri="{D42A27DB-BD31-4B8C-83A1-F6EECF244321}">
                <p14:modId xmlns:p14="http://schemas.microsoft.com/office/powerpoint/2010/main" val="291004865"/>
              </p:ext>
            </p:extLst>
          </p:nvPr>
        </p:nvGraphicFramePr>
        <p:xfrm>
          <a:off x="666572" y="914401"/>
          <a:ext cx="7665580" cy="3930840"/>
        </p:xfrm>
        <a:graphic>
          <a:graphicData uri="http://schemas.openxmlformats.org/drawingml/2006/table">
            <a:tbl>
              <a:tblPr/>
              <a:tblGrid>
                <a:gridCol w="766558">
                  <a:extLst>
                    <a:ext uri="{9D8B030D-6E8A-4147-A177-3AD203B41FA5}">
                      <a16:colId xmlns:a16="http://schemas.microsoft.com/office/drawing/2014/main" val="4220719472"/>
                    </a:ext>
                  </a:extLst>
                </a:gridCol>
                <a:gridCol w="766558">
                  <a:extLst>
                    <a:ext uri="{9D8B030D-6E8A-4147-A177-3AD203B41FA5}">
                      <a16:colId xmlns:a16="http://schemas.microsoft.com/office/drawing/2014/main" val="218465274"/>
                    </a:ext>
                  </a:extLst>
                </a:gridCol>
                <a:gridCol w="766558">
                  <a:extLst>
                    <a:ext uri="{9D8B030D-6E8A-4147-A177-3AD203B41FA5}">
                      <a16:colId xmlns:a16="http://schemas.microsoft.com/office/drawing/2014/main" val="2591596900"/>
                    </a:ext>
                  </a:extLst>
                </a:gridCol>
                <a:gridCol w="766558">
                  <a:extLst>
                    <a:ext uri="{9D8B030D-6E8A-4147-A177-3AD203B41FA5}">
                      <a16:colId xmlns:a16="http://schemas.microsoft.com/office/drawing/2014/main" val="288450467"/>
                    </a:ext>
                  </a:extLst>
                </a:gridCol>
                <a:gridCol w="766558">
                  <a:extLst>
                    <a:ext uri="{9D8B030D-6E8A-4147-A177-3AD203B41FA5}">
                      <a16:colId xmlns:a16="http://schemas.microsoft.com/office/drawing/2014/main" val="1203164900"/>
                    </a:ext>
                  </a:extLst>
                </a:gridCol>
                <a:gridCol w="766558">
                  <a:extLst>
                    <a:ext uri="{9D8B030D-6E8A-4147-A177-3AD203B41FA5}">
                      <a16:colId xmlns:a16="http://schemas.microsoft.com/office/drawing/2014/main" val="3033265486"/>
                    </a:ext>
                  </a:extLst>
                </a:gridCol>
                <a:gridCol w="766558">
                  <a:extLst>
                    <a:ext uri="{9D8B030D-6E8A-4147-A177-3AD203B41FA5}">
                      <a16:colId xmlns:a16="http://schemas.microsoft.com/office/drawing/2014/main" val="483565396"/>
                    </a:ext>
                  </a:extLst>
                </a:gridCol>
                <a:gridCol w="766558">
                  <a:extLst>
                    <a:ext uri="{9D8B030D-6E8A-4147-A177-3AD203B41FA5}">
                      <a16:colId xmlns:a16="http://schemas.microsoft.com/office/drawing/2014/main" val="3248565919"/>
                    </a:ext>
                  </a:extLst>
                </a:gridCol>
                <a:gridCol w="766558">
                  <a:extLst>
                    <a:ext uri="{9D8B030D-6E8A-4147-A177-3AD203B41FA5}">
                      <a16:colId xmlns:a16="http://schemas.microsoft.com/office/drawing/2014/main" val="571476206"/>
                    </a:ext>
                  </a:extLst>
                </a:gridCol>
                <a:gridCol w="766558">
                  <a:extLst>
                    <a:ext uri="{9D8B030D-6E8A-4147-A177-3AD203B41FA5}">
                      <a16:colId xmlns:a16="http://schemas.microsoft.com/office/drawing/2014/main" val="1252178289"/>
                    </a:ext>
                  </a:extLst>
                </a:gridCol>
              </a:tblGrid>
              <a:tr h="523236">
                <a:tc>
                  <a:txBody>
                    <a:bodyPr/>
                    <a:lstStyle/>
                    <a:p>
                      <a:pPr algn="ctr" rtl="0" fontAlgn="ctr">
                        <a:buNone/>
                      </a:pPr>
                      <a:r>
                        <a:rPr lang="en-US" sz="1000" b="1" i="0" u="none" strike="noStrike" dirty="0">
                          <a:solidFill>
                            <a:srgbClr val="FFFFFF"/>
                          </a:solidFill>
                          <a:effectLst/>
                          <a:latin typeface="Calibri" panose="020F0502020204030204" pitchFamily="34" charset="0"/>
                        </a:rPr>
                        <a:t>Model</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Model category</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Best prompt / configuration</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k-shot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Precision (95% CI)</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Recall (95% CI)</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Macro-F1 (95% CI)</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l-GR" sz="1000" b="1" i="0" u="none" strike="noStrike">
                          <a:solidFill>
                            <a:srgbClr val="FFFFFF"/>
                          </a:solidFill>
                          <a:effectLst/>
                          <a:latin typeface="Calibri" panose="020F0502020204030204" pitchFamily="34" charset="0"/>
                        </a:rPr>
                        <a:t>Δ </a:t>
                      </a:r>
                      <a:r>
                        <a:rPr lang="en-US" sz="1000" b="1" i="0" u="none" strike="noStrike">
                          <a:solidFill>
                            <a:srgbClr val="FFFFFF"/>
                          </a:solidFill>
                          <a:effectLst/>
                          <a:latin typeface="Calibri" panose="020F0502020204030204" pitchFamily="34" charset="0"/>
                        </a:rPr>
                        <a:t>vs CheXbert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l-GR" sz="1000" b="1" i="0" u="none" strike="noStrike">
                          <a:solidFill>
                            <a:srgbClr val="FFFFFF"/>
                          </a:solidFill>
                          <a:effectLst/>
                          <a:latin typeface="Calibri" panose="020F0502020204030204" pitchFamily="34" charset="0"/>
                        </a:rPr>
                        <a:t>Δ </a:t>
                      </a:r>
                      <a:r>
                        <a:rPr lang="en-US" sz="1000" b="1" i="0" u="none" strike="noStrike">
                          <a:solidFill>
                            <a:srgbClr val="FFFFFF"/>
                          </a:solidFill>
                          <a:effectLst/>
                          <a:latin typeface="Calibri" panose="020F0502020204030204" pitchFamily="34" charset="0"/>
                        </a:rPr>
                        <a:t>vs best baseline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FDR-adjusted p</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572426930"/>
                  </a:ext>
                </a:extLst>
              </a:tr>
              <a:tr h="523236">
                <a:tc>
                  <a:txBody>
                    <a:bodyPr/>
                    <a:lstStyle/>
                    <a:p>
                      <a:pPr algn="ctr" rtl="0" fontAlgn="ctr">
                        <a:buNone/>
                      </a:pPr>
                      <a:r>
                        <a:rPr lang="en-US" sz="1000" b="1" i="0" u="none" strike="noStrike">
                          <a:solidFill>
                            <a:srgbClr val="E05C3A"/>
                          </a:solidFill>
                          <a:effectLst/>
                          <a:latin typeface="Calibri" panose="020F0502020204030204" pitchFamily="34" charset="0"/>
                        </a:rPr>
                        <a:t>CheXGPT (ours)</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Post-trained multimodal medical model</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task-tuned prompting</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0.950 (0.930–0.970)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0.910 (0.890–0.930)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0.930 (0.910–0.950)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0.181</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0.095</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&lt;0.001</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997698897"/>
                  </a:ext>
                </a:extLst>
              </a:tr>
              <a:tr h="523236">
                <a:tc>
                  <a:txBody>
                    <a:bodyPr/>
                    <a:lstStyle/>
                    <a:p>
                      <a:pPr algn="ctr" rtl="0" fontAlgn="ctr">
                        <a:buNone/>
                      </a:pPr>
                      <a:r>
                        <a:rPr lang="en-US" sz="1000" b="1" i="0" u="none" strike="noStrike">
                          <a:solidFill>
                            <a:srgbClr val="000000"/>
                          </a:solidFill>
                          <a:effectLst/>
                          <a:latin typeface="Calibri" panose="020F0502020204030204" pitchFamily="34" charset="0"/>
                        </a:rPr>
                        <a:t>GPT-OSS-20B</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Best prompted text baseline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clinical-stepwise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0.864 (0.844–0.881)</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0.820 (0.800–0.839)</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0.835 (0.817–0.851)</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0.086</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0.003</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873328577"/>
                  </a:ext>
                </a:extLst>
              </a:tr>
              <a:tr h="872059">
                <a:tc>
                  <a:txBody>
                    <a:bodyPr/>
                    <a:lstStyle/>
                    <a:p>
                      <a:pPr algn="ctr" rtl="0" fontAlgn="ctr">
                        <a:buNone/>
                      </a:pPr>
                      <a:r>
                        <a:rPr lang="en-US" sz="1000" b="1" i="0" u="none" strike="noStrike">
                          <a:solidFill>
                            <a:srgbClr val="000000"/>
                          </a:solidFill>
                          <a:effectLst/>
                          <a:latin typeface="Calibri" panose="020F0502020204030204" pitchFamily="34" charset="0"/>
                        </a:rPr>
                        <a:t>MedGemma-27B</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Best prompted multimodal medical baseline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clinical-compact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5</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0.743 (0.723–0.764)</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0.873 (0.856–0.890)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0.795 (0.778–0.810)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0.046</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-0.04</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0.003</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691731640"/>
                  </a:ext>
                </a:extLst>
              </a:tr>
              <a:tr h="1046471">
                <a:tc>
                  <a:txBody>
                    <a:bodyPr/>
                    <a:lstStyle/>
                    <a:p>
                      <a:pPr algn="ctr" rtl="0" fontAlgn="ctr">
                        <a:buNone/>
                      </a:pPr>
                      <a:r>
                        <a:rPr lang="en-US" sz="1000" b="1" i="0" u="none" strike="noStrike">
                          <a:solidFill>
                            <a:srgbClr val="0D1B3E"/>
                          </a:solidFill>
                          <a:effectLst/>
                          <a:latin typeface="Calibri" panose="020F0502020204030204" pitchFamily="34" charset="0"/>
                        </a:rPr>
                        <a:t>Qwen3-VL-4B-Instruct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Best prompted lightweight baseline in paired comparison</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clinical-compact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5</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0.767 (0.748–0.786)</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D1B3E"/>
                          </a:solidFill>
                          <a:effectLst/>
                          <a:latin typeface="Calibri" panose="020F0502020204030204" pitchFamily="34" charset="0"/>
                        </a:rPr>
                        <a:t>0.754 (0.728–0.775)</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0.753 (0.733–0.768)</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D1B3E"/>
                          </a:solidFill>
                          <a:effectLst/>
                          <a:latin typeface="Calibri" panose="020F0502020204030204" pitchFamily="34" charset="0"/>
                        </a:rPr>
                        <a:t>0.004</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-0.082</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0.739</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430664303"/>
                  </a:ext>
                </a:extLst>
              </a:tr>
              <a:tr h="348824">
                <a:tc>
                  <a:txBody>
                    <a:bodyPr/>
                    <a:lstStyle/>
                    <a:p>
                      <a:pPr algn="ctr" rtl="0" fontAlgn="ctr">
                        <a:buNone/>
                      </a:pPr>
                      <a:r>
                        <a:rPr lang="en-US" sz="1000" b="1" i="0" u="none" strike="noStrike">
                          <a:solidFill>
                            <a:srgbClr val="E05C3A"/>
                          </a:solidFill>
                          <a:effectLst/>
                          <a:latin typeface="Calibri" panose="020F0502020204030204" pitchFamily="34" charset="0"/>
                        </a:rPr>
                        <a:t>CheXbert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Fixed baseline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none</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0.710 (0.689–0.730)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0.843 (0.824–0.858)</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0.749 (0.729–0.764)</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-0.086 </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1 </a:t>
                      </a:r>
                    </a:p>
                  </a:txBody>
                  <a:tcPr marL="7414" marR="7414" marT="7414"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550513614"/>
                  </a:ext>
                </a:extLst>
              </a:tr>
            </a:tbl>
          </a:graphicData>
        </a:graphic>
      </p:graphicFrame>
    </p:spTree>
    <p:extLst>
      <p:ext uri="{BB962C8B-B14F-4D97-AF65-F5344CB8AC3E}">
        <p14:creationId xmlns:p14="http://schemas.microsoft.com/office/powerpoint/2010/main" val="421798463"/>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A891F39C-4738-0A9C-907D-E11454F798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39EF95-5C46-07DC-FD41-B2772B578BF3}"/>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05C616B6-9513-D9EE-20E7-F5214F67D958}"/>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C6274DB1-F373-1A1A-052D-A13BB6EF32C3}"/>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a:t>
            </a:r>
            <a:endParaRPr lang="en-US" sz="2000" dirty="0"/>
          </a:p>
        </p:txBody>
      </p:sp>
      <p:pic>
        <p:nvPicPr>
          <p:cNvPr id="7" name="Picture 6" descr="A graph with red and blue squares&#10;&#10;AI-generated content may be incorrect.">
            <a:extLst>
              <a:ext uri="{FF2B5EF4-FFF2-40B4-BE49-F238E27FC236}">
                <a16:creationId xmlns:a16="http://schemas.microsoft.com/office/drawing/2014/main" id="{043F0B7F-FE47-4963-7E1C-7F897EB42D38}"/>
              </a:ext>
            </a:extLst>
          </p:cNvPr>
          <p:cNvPicPr>
            <a:picLocks noChangeAspect="1"/>
          </p:cNvPicPr>
          <p:nvPr/>
        </p:nvPicPr>
        <p:blipFill>
          <a:blip r:embed="rId3"/>
          <a:stretch>
            <a:fillRect/>
          </a:stretch>
        </p:blipFill>
        <p:spPr>
          <a:xfrm>
            <a:off x="164592" y="596034"/>
            <a:ext cx="8238561" cy="4444991"/>
          </a:xfrm>
          <a:prstGeom prst="rect">
            <a:avLst/>
          </a:prstGeom>
        </p:spPr>
      </p:pic>
    </p:spTree>
    <p:extLst>
      <p:ext uri="{BB962C8B-B14F-4D97-AF65-F5344CB8AC3E}">
        <p14:creationId xmlns:p14="http://schemas.microsoft.com/office/powerpoint/2010/main" val="527556411"/>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6138162-8909-0621-6C54-7C45CDBF41D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BC1619E-A3AE-6320-7562-1B8386B858FF}"/>
              </a:ext>
            </a:extLst>
          </p:cNvPr>
          <p:cNvSpPr txBox="1"/>
          <p:nvPr/>
        </p:nvSpPr>
        <p:spPr>
          <a:xfrm>
            <a:off x="275688" y="75945"/>
            <a:ext cx="7988096" cy="1107996"/>
          </a:xfrm>
          <a:prstGeom prst="rect">
            <a:avLst/>
          </a:prstGeom>
          <a:noFill/>
          <a:ln>
            <a:solidFill>
              <a:schemeClr val="tx1"/>
            </a:solidFill>
          </a:ln>
        </p:spPr>
        <p:txBody>
          <a:bodyPr wrap="square" rtlCol="0">
            <a:spAutoFit/>
          </a:bodyPr>
          <a:lstStyle/>
          <a:p>
            <a:r>
              <a:rPr lang="en-US" sz="1100" b="1" dirty="0"/>
              <a:t>Report 1 | source dataset: </a:t>
            </a:r>
            <a:r>
              <a:rPr lang="en-US" sz="1100" b="1" dirty="0" err="1"/>
              <a:t>indiana</a:t>
            </a:r>
            <a:r>
              <a:rPr lang="en-US" sz="1100" b="1" dirty="0"/>
              <a:t> | example ID: 1102 | status: </a:t>
            </a:r>
            <a:r>
              <a:rPr lang="en-US" sz="1100" b="1" dirty="0">
                <a:highlight>
                  <a:srgbClr val="00FF00"/>
                </a:highlight>
              </a:rPr>
              <a:t>exact</a:t>
            </a:r>
          </a:p>
          <a:p>
            <a:r>
              <a:rPr lang="en-US" sz="1100" b="1" dirty="0"/>
              <a:t>PROBLEMS: </a:t>
            </a:r>
            <a:r>
              <a:rPr lang="en-US" sz="1100" dirty="0" err="1"/>
              <a:t>Cardiomegaly;Pulmonary</a:t>
            </a:r>
            <a:r>
              <a:rPr lang="en-US" sz="1100" dirty="0"/>
              <a:t> </a:t>
            </a:r>
            <a:r>
              <a:rPr lang="en-US" sz="1100" dirty="0" err="1"/>
              <a:t>Congestion;Pulmonary</a:t>
            </a:r>
            <a:r>
              <a:rPr lang="en-US" sz="1100" dirty="0"/>
              <a:t> </a:t>
            </a:r>
            <a:r>
              <a:rPr lang="en-US" sz="1100" dirty="0" err="1"/>
              <a:t>Edema;Pleural</a:t>
            </a:r>
            <a:r>
              <a:rPr lang="en-US" sz="1100" dirty="0"/>
              <a:t> </a:t>
            </a:r>
            <a:r>
              <a:rPr lang="en-US" sz="1100" dirty="0" err="1"/>
              <a:t>Effusion;Airspace</a:t>
            </a:r>
            <a:r>
              <a:rPr lang="en-US" sz="1100" dirty="0"/>
              <a:t> Disease</a:t>
            </a:r>
          </a:p>
          <a:p>
            <a:r>
              <a:rPr lang="en-US" sz="1100" b="1" dirty="0"/>
              <a:t>INDICATION: </a:t>
            </a:r>
            <a:r>
              <a:rPr lang="en-US" sz="1100" dirty="0"/>
              <a:t>Shortness of breath. Unable to XXXX XXXX for lateral view.</a:t>
            </a:r>
          </a:p>
          <a:p>
            <a:r>
              <a:rPr lang="en-US" sz="1100" b="1" dirty="0"/>
              <a:t>IMPRESSION: </a:t>
            </a:r>
            <a:r>
              <a:rPr lang="en-US" sz="1100" dirty="0"/>
              <a:t>There is stable cardiomegaly with XXXX pulmonary vascular congestion and probable mild interstitial edema. There are bilateral pleural effusions with bibasilar airspace disease, right greater than left. There is no pneumothorax. There are no acute bony findings.</a:t>
            </a:r>
          </a:p>
        </p:txBody>
      </p:sp>
      <p:graphicFrame>
        <p:nvGraphicFramePr>
          <p:cNvPr id="15" name="Table 14">
            <a:extLst>
              <a:ext uri="{FF2B5EF4-FFF2-40B4-BE49-F238E27FC236}">
                <a16:creationId xmlns:a16="http://schemas.microsoft.com/office/drawing/2014/main" id="{499060C1-BE9E-162F-9785-0EAF038452EC}"/>
              </a:ext>
            </a:extLst>
          </p:cNvPr>
          <p:cNvGraphicFramePr>
            <a:graphicFrameLocks noGrp="1"/>
          </p:cNvGraphicFramePr>
          <p:nvPr>
            <p:extLst>
              <p:ext uri="{D42A27DB-BD31-4B8C-83A1-F6EECF244321}">
                <p14:modId xmlns:p14="http://schemas.microsoft.com/office/powerpoint/2010/main" val="3915058231"/>
              </p:ext>
            </p:extLst>
          </p:nvPr>
        </p:nvGraphicFramePr>
        <p:xfrm>
          <a:off x="1230595" y="1268301"/>
          <a:ext cx="6460619" cy="3693150"/>
        </p:xfrm>
        <a:graphic>
          <a:graphicData uri="http://schemas.openxmlformats.org/drawingml/2006/table">
            <a:tbl>
              <a:tblPr/>
              <a:tblGrid>
                <a:gridCol w="1379849">
                  <a:extLst>
                    <a:ext uri="{9D8B030D-6E8A-4147-A177-3AD203B41FA5}">
                      <a16:colId xmlns:a16="http://schemas.microsoft.com/office/drawing/2014/main" val="748602243"/>
                    </a:ext>
                  </a:extLst>
                </a:gridCol>
                <a:gridCol w="2540385">
                  <a:extLst>
                    <a:ext uri="{9D8B030D-6E8A-4147-A177-3AD203B41FA5}">
                      <a16:colId xmlns:a16="http://schemas.microsoft.com/office/drawing/2014/main" val="3946927331"/>
                    </a:ext>
                  </a:extLst>
                </a:gridCol>
                <a:gridCol w="2540385">
                  <a:extLst>
                    <a:ext uri="{9D8B030D-6E8A-4147-A177-3AD203B41FA5}">
                      <a16:colId xmlns:a16="http://schemas.microsoft.com/office/drawing/2014/main" val="2388029514"/>
                    </a:ext>
                  </a:extLst>
                </a:gridCol>
              </a:tblGrid>
              <a:tr h="230015">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Label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Truth</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CHEXGPT</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756788505"/>
                  </a:ext>
                </a:extLst>
              </a:tr>
              <a:tr h="214140">
                <a:tc>
                  <a:txBody>
                    <a:bodyPr/>
                    <a:lstStyle/>
                    <a:p>
                      <a:pPr rtl="0" fontAlgn="ctr">
                        <a:buNone/>
                      </a:pPr>
                      <a:r>
                        <a:rPr lang="en-US" sz="1000" b="0" i="0" u="none" strike="noStrike" dirty="0" err="1">
                          <a:solidFill>
                            <a:srgbClr val="000000"/>
                          </a:solidFill>
                          <a:effectLst/>
                          <a:latin typeface="Calibri" panose="020F0502020204030204" pitchFamily="34" charset="0"/>
                          <a:cs typeface="Calibri" panose="020F0502020204030204" pitchFamily="34" charset="0"/>
                        </a:rPr>
                        <a:t>no_finding</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4308865"/>
                  </a:ext>
                </a:extLst>
              </a:tr>
              <a:tr h="341142">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enlarged_cardiomediastinum</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1450432"/>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cardiomegaly</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1</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6391785"/>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lung_opacity</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8418265"/>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lung_lesion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1108818"/>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edema</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1</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7357872"/>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consolidation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2391697"/>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pneumonia</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5270567"/>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atelectasis</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1132357"/>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pneumothorax</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9789415"/>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pleural_effusion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1</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8924231"/>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pleural_other</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8292305"/>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fracture</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6729928"/>
                  </a:ext>
                </a:extLst>
              </a:tr>
              <a:tr h="214140">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support_devices</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6571474"/>
                  </a:ext>
                </a:extLst>
              </a:tr>
            </a:tbl>
          </a:graphicData>
        </a:graphic>
      </p:graphicFrame>
      <p:sp>
        <p:nvSpPr>
          <p:cNvPr id="16" name="Rectangle 4">
            <a:extLst>
              <a:ext uri="{FF2B5EF4-FFF2-40B4-BE49-F238E27FC236}">
                <a16:creationId xmlns:a16="http://schemas.microsoft.com/office/drawing/2014/main" id="{55C12C55-44E1-2004-4D26-7A2DD498C904}"/>
              </a:ext>
            </a:extLst>
          </p:cNvPr>
          <p:cNvSpPr>
            <a:spLocks noChangeArrowheads="1"/>
          </p:cNvSpPr>
          <p:nvPr/>
        </p:nvSpPr>
        <p:spPr bwMode="auto">
          <a:xfrm>
            <a:off x="1539539" y="1952863"/>
            <a:ext cx="8187135" cy="29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802678330"/>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E3AA1A2-3DC7-E5CB-11AA-ED4B4A6D68C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6F41E36-92DA-F9DF-AF86-F3A873DE9E98}"/>
              </a:ext>
            </a:extLst>
          </p:cNvPr>
          <p:cNvSpPr txBox="1"/>
          <p:nvPr/>
        </p:nvSpPr>
        <p:spPr>
          <a:xfrm>
            <a:off x="224413" y="48871"/>
            <a:ext cx="7988096" cy="1446550"/>
          </a:xfrm>
          <a:prstGeom prst="rect">
            <a:avLst/>
          </a:prstGeom>
          <a:noFill/>
          <a:ln>
            <a:solidFill>
              <a:schemeClr val="tx1"/>
            </a:solidFill>
          </a:ln>
        </p:spPr>
        <p:txBody>
          <a:bodyPr wrap="square" rtlCol="0">
            <a:spAutoFit/>
          </a:bodyPr>
          <a:lstStyle/>
          <a:p>
            <a:r>
              <a:rPr lang="en-US" sz="1100" b="1" dirty="0"/>
              <a:t>Report 2 | source dataset: </a:t>
            </a:r>
            <a:r>
              <a:rPr lang="en-US" sz="1100" b="1" dirty="0" err="1"/>
              <a:t>indiana</a:t>
            </a:r>
            <a:r>
              <a:rPr lang="en-US" sz="1100" b="1" dirty="0"/>
              <a:t> | example ID: 2414 | status: </a:t>
            </a:r>
            <a:r>
              <a:rPr lang="en-US" sz="1100" b="1" dirty="0">
                <a:highlight>
                  <a:srgbClr val="00FF00"/>
                </a:highlight>
              </a:rPr>
              <a:t>exact</a:t>
            </a:r>
          </a:p>
          <a:p>
            <a:r>
              <a:rPr lang="en-US" sz="1100" b="1" dirty="0"/>
              <a:t>PROBLEMS: </a:t>
            </a:r>
            <a:r>
              <a:rPr lang="en-US" sz="1100" dirty="0"/>
              <a:t>Technical Quality of Image Unsatisfactory ;</a:t>
            </a:r>
            <a:r>
              <a:rPr lang="en-US" sz="1100" dirty="0" err="1"/>
              <a:t>Scoliosis;Cardiomegaly;Spinal</a:t>
            </a:r>
            <a:r>
              <a:rPr lang="en-US" sz="1100" dirty="0"/>
              <a:t> </a:t>
            </a:r>
            <a:r>
              <a:rPr lang="en-US" sz="1100" dirty="0" err="1"/>
              <a:t>Fusion;Lung;Diaphragm;Airspace</a:t>
            </a:r>
            <a:r>
              <a:rPr lang="en-US" sz="1100" dirty="0"/>
              <a:t> </a:t>
            </a:r>
            <a:r>
              <a:rPr lang="en-US" sz="1100" dirty="0" err="1"/>
              <a:t>Disease;Pulmonary</a:t>
            </a:r>
            <a:r>
              <a:rPr lang="en-US" sz="1100" dirty="0"/>
              <a:t> Atelectasis</a:t>
            </a:r>
            <a:endParaRPr lang="en-US" sz="1100" b="1" dirty="0"/>
          </a:p>
          <a:p>
            <a:r>
              <a:rPr lang="en-US" sz="1100" b="1" dirty="0"/>
              <a:t>INDICATION: </a:t>
            </a:r>
            <a:r>
              <a:rPr lang="en-US" sz="1100" dirty="0"/>
              <a:t>Hypoxemia</a:t>
            </a:r>
            <a:endParaRPr lang="en-US" sz="1100" b="1" dirty="0"/>
          </a:p>
          <a:p>
            <a:r>
              <a:rPr lang="en-US" sz="1100" b="1" dirty="0"/>
              <a:t>IMPRESSION: </a:t>
            </a:r>
            <a:r>
              <a:rPr lang="en-US" sz="1100" dirty="0"/>
              <a:t>Again, the patient is mildly rotated, and there is a mild XXXX curvature of the thoracic spine. Stable borderline cardiac enlargement. In the left lower lobe on the lateral view, there appears to be some patchy airspace disease which is probably mostly atelectasis from an elevated left diaphragm. The be difficult to completely exclude a superimposed pneumonia. No significant pleural effusion or pneumothorax. There is an extensive fusion of the posterior cervical spine</a:t>
            </a:r>
          </a:p>
        </p:txBody>
      </p:sp>
      <p:sp>
        <p:nvSpPr>
          <p:cNvPr id="16" name="Rectangle 4">
            <a:extLst>
              <a:ext uri="{FF2B5EF4-FFF2-40B4-BE49-F238E27FC236}">
                <a16:creationId xmlns:a16="http://schemas.microsoft.com/office/drawing/2014/main" id="{E8A78063-F9C1-FD73-A221-377735E7A75D}"/>
              </a:ext>
            </a:extLst>
          </p:cNvPr>
          <p:cNvSpPr>
            <a:spLocks noChangeArrowheads="1"/>
          </p:cNvSpPr>
          <p:nvPr/>
        </p:nvSpPr>
        <p:spPr bwMode="auto">
          <a:xfrm>
            <a:off x="1539539" y="1952863"/>
            <a:ext cx="8187135" cy="29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 name="Table 1">
            <a:extLst>
              <a:ext uri="{FF2B5EF4-FFF2-40B4-BE49-F238E27FC236}">
                <a16:creationId xmlns:a16="http://schemas.microsoft.com/office/drawing/2014/main" id="{32CB93EA-8A14-AEBB-6400-C9B1F918CA21}"/>
              </a:ext>
            </a:extLst>
          </p:cNvPr>
          <p:cNvGraphicFramePr>
            <a:graphicFrameLocks noGrp="1"/>
          </p:cNvGraphicFramePr>
          <p:nvPr>
            <p:extLst>
              <p:ext uri="{D42A27DB-BD31-4B8C-83A1-F6EECF244321}">
                <p14:modId xmlns:p14="http://schemas.microsoft.com/office/powerpoint/2010/main" val="2749467633"/>
              </p:ext>
            </p:extLst>
          </p:nvPr>
        </p:nvGraphicFramePr>
        <p:xfrm>
          <a:off x="1444511" y="1495421"/>
          <a:ext cx="6160401" cy="3693150"/>
        </p:xfrm>
        <a:graphic>
          <a:graphicData uri="http://schemas.openxmlformats.org/drawingml/2006/table">
            <a:tbl>
              <a:tblPr/>
              <a:tblGrid>
                <a:gridCol w="1315729">
                  <a:extLst>
                    <a:ext uri="{9D8B030D-6E8A-4147-A177-3AD203B41FA5}">
                      <a16:colId xmlns:a16="http://schemas.microsoft.com/office/drawing/2014/main" val="2466450228"/>
                    </a:ext>
                  </a:extLst>
                </a:gridCol>
                <a:gridCol w="2422336">
                  <a:extLst>
                    <a:ext uri="{9D8B030D-6E8A-4147-A177-3AD203B41FA5}">
                      <a16:colId xmlns:a16="http://schemas.microsoft.com/office/drawing/2014/main" val="2649858323"/>
                    </a:ext>
                  </a:extLst>
                </a:gridCol>
                <a:gridCol w="2422336">
                  <a:extLst>
                    <a:ext uri="{9D8B030D-6E8A-4147-A177-3AD203B41FA5}">
                      <a16:colId xmlns:a16="http://schemas.microsoft.com/office/drawing/2014/main" val="153421882"/>
                    </a:ext>
                  </a:extLst>
                </a:gridCol>
              </a:tblGrid>
              <a:tr h="209123">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Label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Truth</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CHEXGPT</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4144421665"/>
                  </a:ext>
                </a:extLst>
              </a:tr>
              <a:tr h="209123">
                <a:tc>
                  <a:txBody>
                    <a:bodyPr/>
                    <a:lstStyle/>
                    <a:p>
                      <a:pPr rtl="0" fontAlgn="ctr">
                        <a:buNone/>
                      </a:pPr>
                      <a:r>
                        <a:rPr lang="en-US" sz="1000" b="0" i="0" u="none" strike="noStrike" dirty="0" err="1">
                          <a:solidFill>
                            <a:srgbClr val="000000"/>
                          </a:solidFill>
                          <a:effectLst/>
                          <a:latin typeface="Calibri" panose="020F0502020204030204" pitchFamily="34" charset="0"/>
                          <a:cs typeface="Calibri" panose="020F0502020204030204" pitchFamily="34" charset="0"/>
                        </a:rPr>
                        <a:t>no_finding</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3221600"/>
                  </a:ext>
                </a:extLst>
              </a:tr>
              <a:tr h="334596">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enlarged_cardiomediastinum</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2347301"/>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cardiomegaly</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-1</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0366307"/>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lung_opacity</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9117190"/>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lung_lesion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1912836"/>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edema</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7059242"/>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consolidation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5964529"/>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pneumonia</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8859408"/>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atelectasis</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1</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1</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3540257"/>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pneumothorax</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5828825"/>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pleural_effusion</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1887941"/>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pleural_other</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1881793"/>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fracture</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4584097"/>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support_devices</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null</a:t>
                      </a:r>
                      <a:endParaRPr lang="en-US" sz="1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null</a:t>
                      </a:r>
                      <a:endParaRPr lang="en-US" sz="1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7685619"/>
                  </a:ext>
                </a:extLst>
              </a:tr>
            </a:tbl>
          </a:graphicData>
        </a:graphic>
      </p:graphicFrame>
      <p:sp>
        <p:nvSpPr>
          <p:cNvPr id="3" name="Rectangle 1">
            <a:extLst>
              <a:ext uri="{FF2B5EF4-FFF2-40B4-BE49-F238E27FC236}">
                <a16:creationId xmlns:a16="http://schemas.microsoft.com/office/drawing/2014/main" id="{75D50B9F-6707-5C4F-BA28-F71E61461942}"/>
              </a:ext>
            </a:extLst>
          </p:cNvPr>
          <p:cNvSpPr>
            <a:spLocks noChangeArrowheads="1"/>
          </p:cNvSpPr>
          <p:nvPr/>
        </p:nvSpPr>
        <p:spPr bwMode="auto">
          <a:xfrm>
            <a:off x="1444511" y="18736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648807342"/>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79077FC7-DDFF-99CC-023E-FA1204008B4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BA85674-80B1-D22A-F003-8116585F3019}"/>
              </a:ext>
            </a:extLst>
          </p:cNvPr>
          <p:cNvSpPr txBox="1"/>
          <p:nvPr/>
        </p:nvSpPr>
        <p:spPr>
          <a:xfrm>
            <a:off x="284233" y="100146"/>
            <a:ext cx="7988096" cy="1107996"/>
          </a:xfrm>
          <a:prstGeom prst="rect">
            <a:avLst/>
          </a:prstGeom>
          <a:noFill/>
          <a:ln>
            <a:solidFill>
              <a:schemeClr val="tx1"/>
            </a:solidFill>
          </a:ln>
        </p:spPr>
        <p:txBody>
          <a:bodyPr wrap="square" rtlCol="0">
            <a:spAutoFit/>
          </a:bodyPr>
          <a:lstStyle/>
          <a:p>
            <a:r>
              <a:rPr lang="en-US" sz="1100" b="1" dirty="0"/>
              <a:t>Report 3 | source dataset: </a:t>
            </a:r>
            <a:r>
              <a:rPr lang="en-US" sz="1100" b="1" dirty="0" err="1"/>
              <a:t>rexgradient</a:t>
            </a:r>
            <a:r>
              <a:rPr lang="en-US" sz="1100" b="1" dirty="0"/>
              <a:t> | status: </a:t>
            </a:r>
            <a:r>
              <a:rPr lang="en-US" sz="1100" b="1" dirty="0">
                <a:highlight>
                  <a:srgbClr val="FF0000"/>
                </a:highlight>
              </a:rPr>
              <a:t>error</a:t>
            </a:r>
          </a:p>
          <a:p>
            <a:r>
              <a:rPr lang="en-US" sz="1100" b="1" dirty="0"/>
              <a:t>INDICATION: </a:t>
            </a:r>
            <a:r>
              <a:rPr lang="en-US" sz="1100" dirty="0"/>
              <a:t>Dizziness. Near syncope.</a:t>
            </a:r>
            <a:endParaRPr lang="en-US" sz="1100" b="1" dirty="0"/>
          </a:p>
          <a:p>
            <a:r>
              <a:rPr lang="en-US" sz="1100" b="1" dirty="0"/>
              <a:t>COMPARISON: </a:t>
            </a:r>
            <a:r>
              <a:rPr lang="en-US" sz="1100" dirty="0"/>
              <a:t>None</a:t>
            </a:r>
            <a:r>
              <a:rPr lang="en-US" sz="1100" b="1" dirty="0"/>
              <a:t>.</a:t>
            </a:r>
          </a:p>
          <a:p>
            <a:r>
              <a:rPr lang="en-US" sz="1100" b="1" dirty="0"/>
              <a:t>Findings: </a:t>
            </a:r>
            <a:r>
              <a:rPr lang="en-US" sz="1100" dirty="0">
                <a:highlight>
                  <a:srgbClr val="FFFF00"/>
                </a:highlight>
              </a:rPr>
              <a:t>Blunting of the left costophrenic angle </a:t>
            </a:r>
            <a:r>
              <a:rPr lang="en-US" sz="1100" dirty="0"/>
              <a:t>is compatible with a tiny effusion. Lungs are clear. Heart size is normal. Tortuous aorta is noted.</a:t>
            </a:r>
          </a:p>
          <a:p>
            <a:r>
              <a:rPr lang="en-US" sz="1100" b="1" dirty="0"/>
              <a:t>Impression: </a:t>
            </a:r>
            <a:r>
              <a:rPr lang="en-US" sz="1100" dirty="0"/>
              <a:t>Tiny left pleural effusion. Otherwise negative.</a:t>
            </a:r>
          </a:p>
        </p:txBody>
      </p:sp>
      <p:sp>
        <p:nvSpPr>
          <p:cNvPr id="16" name="Rectangle 4">
            <a:extLst>
              <a:ext uri="{FF2B5EF4-FFF2-40B4-BE49-F238E27FC236}">
                <a16:creationId xmlns:a16="http://schemas.microsoft.com/office/drawing/2014/main" id="{1EDEAD87-584E-9299-DF56-A3E0E02A37B4}"/>
              </a:ext>
            </a:extLst>
          </p:cNvPr>
          <p:cNvSpPr>
            <a:spLocks noChangeArrowheads="1"/>
          </p:cNvSpPr>
          <p:nvPr/>
        </p:nvSpPr>
        <p:spPr bwMode="auto">
          <a:xfrm>
            <a:off x="1539539" y="1952863"/>
            <a:ext cx="8187135" cy="29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Rectangle 1">
            <a:extLst>
              <a:ext uri="{FF2B5EF4-FFF2-40B4-BE49-F238E27FC236}">
                <a16:creationId xmlns:a16="http://schemas.microsoft.com/office/drawing/2014/main" id="{2EFC5192-9587-FC70-6A04-5814BEC20EC4}"/>
              </a:ext>
            </a:extLst>
          </p:cNvPr>
          <p:cNvSpPr>
            <a:spLocks noChangeArrowheads="1"/>
          </p:cNvSpPr>
          <p:nvPr/>
        </p:nvSpPr>
        <p:spPr bwMode="auto">
          <a:xfrm>
            <a:off x="1444511" y="18736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Table 3">
            <a:extLst>
              <a:ext uri="{FF2B5EF4-FFF2-40B4-BE49-F238E27FC236}">
                <a16:creationId xmlns:a16="http://schemas.microsoft.com/office/drawing/2014/main" id="{DD9CF4EE-E9A3-4FE5-B0C2-6A44D9DEE674}"/>
              </a:ext>
            </a:extLst>
          </p:cNvPr>
          <p:cNvGraphicFramePr>
            <a:graphicFrameLocks noGrp="1"/>
          </p:cNvGraphicFramePr>
          <p:nvPr>
            <p:extLst>
              <p:ext uri="{D42A27DB-BD31-4B8C-83A1-F6EECF244321}">
                <p14:modId xmlns:p14="http://schemas.microsoft.com/office/powerpoint/2010/main" val="247295459"/>
              </p:ext>
            </p:extLst>
          </p:nvPr>
        </p:nvGraphicFramePr>
        <p:xfrm>
          <a:off x="1356924" y="1350204"/>
          <a:ext cx="6430152" cy="3693150"/>
        </p:xfrm>
        <a:graphic>
          <a:graphicData uri="http://schemas.openxmlformats.org/drawingml/2006/table">
            <a:tbl>
              <a:tblPr/>
              <a:tblGrid>
                <a:gridCol w="1373342">
                  <a:extLst>
                    <a:ext uri="{9D8B030D-6E8A-4147-A177-3AD203B41FA5}">
                      <a16:colId xmlns:a16="http://schemas.microsoft.com/office/drawing/2014/main" val="1486757111"/>
                    </a:ext>
                  </a:extLst>
                </a:gridCol>
                <a:gridCol w="2528405">
                  <a:extLst>
                    <a:ext uri="{9D8B030D-6E8A-4147-A177-3AD203B41FA5}">
                      <a16:colId xmlns:a16="http://schemas.microsoft.com/office/drawing/2014/main" val="3353744783"/>
                    </a:ext>
                  </a:extLst>
                </a:gridCol>
                <a:gridCol w="2528405">
                  <a:extLst>
                    <a:ext uri="{9D8B030D-6E8A-4147-A177-3AD203B41FA5}">
                      <a16:colId xmlns:a16="http://schemas.microsoft.com/office/drawing/2014/main" val="532702068"/>
                    </a:ext>
                  </a:extLst>
                </a:gridCol>
              </a:tblGrid>
              <a:tr h="225525">
                <a:tc>
                  <a:txBody>
                    <a:bodyPr/>
                    <a:lstStyle/>
                    <a:p>
                      <a:pPr algn="ctr" rtl="0" fontAlgn="ctr">
                        <a:buNone/>
                      </a:pPr>
                      <a:r>
                        <a:rPr lang="en-US" sz="1000" b="1" i="0" u="none" strike="noStrike" dirty="0">
                          <a:solidFill>
                            <a:srgbClr val="000000"/>
                          </a:solidFill>
                          <a:effectLst/>
                          <a:latin typeface="+mn-lt"/>
                        </a:rPr>
                        <a:t>Label</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dirty="0">
                          <a:solidFill>
                            <a:srgbClr val="000000"/>
                          </a:solidFill>
                          <a:effectLst/>
                          <a:latin typeface="+mn-lt"/>
                        </a:rPr>
                        <a:t>Truth</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a:solidFill>
                            <a:srgbClr val="000000"/>
                          </a:solidFill>
                          <a:effectLst/>
                          <a:latin typeface="+mn-lt"/>
                        </a:rPr>
                        <a:t>CHEXGPT</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3830641266"/>
                  </a:ext>
                </a:extLst>
              </a:tr>
              <a:tr h="225525">
                <a:tc>
                  <a:txBody>
                    <a:bodyPr/>
                    <a:lstStyle/>
                    <a:p>
                      <a:pPr rtl="0" fontAlgn="ctr">
                        <a:buNone/>
                      </a:pPr>
                      <a:r>
                        <a:rPr lang="en-US" sz="1000" b="0" i="0" u="none" strike="noStrike" dirty="0" err="1">
                          <a:solidFill>
                            <a:srgbClr val="000000"/>
                          </a:solidFill>
                          <a:effectLst/>
                          <a:latin typeface="+mn-lt"/>
                        </a:rPr>
                        <a:t>no_finding</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6945227"/>
                  </a:ext>
                </a:extLst>
              </a:tr>
              <a:tr h="360839">
                <a:tc>
                  <a:txBody>
                    <a:bodyPr/>
                    <a:lstStyle/>
                    <a:p>
                      <a:pPr rtl="0" fontAlgn="ctr">
                        <a:buNone/>
                      </a:pPr>
                      <a:r>
                        <a:rPr lang="en-US" sz="1000" b="0" i="0" u="none" strike="noStrike" dirty="0" err="1">
                          <a:solidFill>
                            <a:srgbClr val="000000"/>
                          </a:solidFill>
                          <a:effectLst/>
                          <a:latin typeface="+mn-lt"/>
                        </a:rPr>
                        <a:t>enlarged_cardiomediastinum</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9171328"/>
                  </a:ext>
                </a:extLst>
              </a:tr>
              <a:tr h="225525">
                <a:tc>
                  <a:txBody>
                    <a:bodyPr/>
                    <a:lstStyle/>
                    <a:p>
                      <a:pPr rtl="0" fontAlgn="ctr">
                        <a:buNone/>
                      </a:pPr>
                      <a:r>
                        <a:rPr lang="en-US" sz="1000" b="0" i="0" u="none" strike="noStrike">
                          <a:solidFill>
                            <a:srgbClr val="000000"/>
                          </a:solidFill>
                          <a:effectLst/>
                          <a:latin typeface="+mn-lt"/>
                        </a:rPr>
                        <a:t>cardiomegaly</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1108225"/>
                  </a:ext>
                </a:extLst>
              </a:tr>
              <a:tr h="225525">
                <a:tc>
                  <a:txBody>
                    <a:bodyPr/>
                    <a:lstStyle/>
                    <a:p>
                      <a:pPr rtl="0" fontAlgn="ctr">
                        <a:buNone/>
                      </a:pPr>
                      <a:r>
                        <a:rPr lang="en-US" sz="1000" b="0" i="0" u="none" strike="noStrike">
                          <a:solidFill>
                            <a:srgbClr val="000000"/>
                          </a:solidFill>
                          <a:effectLst/>
                          <a:latin typeface="+mn-lt"/>
                        </a:rPr>
                        <a:t>lung_opacity</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26525"/>
                  </a:ext>
                </a:extLst>
              </a:tr>
              <a:tr h="225525">
                <a:tc>
                  <a:txBody>
                    <a:bodyPr/>
                    <a:lstStyle/>
                    <a:p>
                      <a:pPr rtl="0" fontAlgn="ctr">
                        <a:buNone/>
                      </a:pPr>
                      <a:r>
                        <a:rPr lang="en-US" sz="1000" b="0" i="0" u="none" strike="noStrike">
                          <a:solidFill>
                            <a:srgbClr val="000000"/>
                          </a:solidFill>
                          <a:effectLst/>
                          <a:latin typeface="+mn-lt"/>
                        </a:rPr>
                        <a:t>lung_lesion</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975261"/>
                  </a:ext>
                </a:extLst>
              </a:tr>
              <a:tr h="225525">
                <a:tc>
                  <a:txBody>
                    <a:bodyPr/>
                    <a:lstStyle/>
                    <a:p>
                      <a:pPr rtl="0" fontAlgn="ctr">
                        <a:buNone/>
                      </a:pPr>
                      <a:r>
                        <a:rPr lang="en-US" sz="1000" b="0" i="0" u="none" strike="noStrike">
                          <a:solidFill>
                            <a:srgbClr val="000000"/>
                          </a:solidFill>
                          <a:effectLst/>
                          <a:latin typeface="+mn-lt"/>
                        </a:rPr>
                        <a:t>edema</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1858309"/>
                  </a:ext>
                </a:extLst>
              </a:tr>
              <a:tr h="225525">
                <a:tc>
                  <a:txBody>
                    <a:bodyPr/>
                    <a:lstStyle/>
                    <a:p>
                      <a:pPr rtl="0" fontAlgn="ctr">
                        <a:buNone/>
                      </a:pPr>
                      <a:r>
                        <a:rPr lang="en-US" sz="1000" b="0" i="0" u="none" strike="noStrike">
                          <a:solidFill>
                            <a:srgbClr val="000000"/>
                          </a:solidFill>
                          <a:effectLst/>
                          <a:latin typeface="+mn-lt"/>
                        </a:rPr>
                        <a:t>consolidation</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2709212"/>
                  </a:ext>
                </a:extLst>
              </a:tr>
              <a:tr h="225525">
                <a:tc>
                  <a:txBody>
                    <a:bodyPr/>
                    <a:lstStyle/>
                    <a:p>
                      <a:pPr rtl="0" fontAlgn="ctr">
                        <a:buNone/>
                      </a:pPr>
                      <a:r>
                        <a:rPr lang="en-US" sz="1000" b="0" i="0" u="none" strike="noStrike">
                          <a:solidFill>
                            <a:srgbClr val="000000"/>
                          </a:solidFill>
                          <a:effectLst/>
                          <a:latin typeface="+mn-lt"/>
                        </a:rPr>
                        <a:t>pneumonia</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2512055"/>
                  </a:ext>
                </a:extLst>
              </a:tr>
              <a:tr h="225525">
                <a:tc>
                  <a:txBody>
                    <a:bodyPr/>
                    <a:lstStyle/>
                    <a:p>
                      <a:pPr rtl="0" fontAlgn="ctr">
                        <a:buNone/>
                      </a:pPr>
                      <a:r>
                        <a:rPr lang="en-US" sz="1000" b="0" i="0" u="none" strike="noStrike">
                          <a:solidFill>
                            <a:srgbClr val="000000"/>
                          </a:solidFill>
                          <a:effectLst/>
                          <a:latin typeface="+mn-lt"/>
                        </a:rPr>
                        <a:t>atelectasis</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0650997"/>
                  </a:ext>
                </a:extLst>
              </a:tr>
              <a:tr h="225525">
                <a:tc>
                  <a:txBody>
                    <a:bodyPr/>
                    <a:lstStyle/>
                    <a:p>
                      <a:pPr rtl="0" fontAlgn="ctr">
                        <a:buNone/>
                      </a:pPr>
                      <a:r>
                        <a:rPr lang="en-US" sz="1000" b="0" i="0" u="none" strike="noStrike">
                          <a:solidFill>
                            <a:srgbClr val="000000"/>
                          </a:solidFill>
                          <a:effectLst/>
                          <a:latin typeface="+mn-lt"/>
                        </a:rPr>
                        <a:t>pneumothorax</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9321643"/>
                  </a:ext>
                </a:extLst>
              </a:tr>
              <a:tr h="225525">
                <a:tc>
                  <a:txBody>
                    <a:bodyPr/>
                    <a:lstStyle/>
                    <a:p>
                      <a:pPr rtl="0" fontAlgn="ctr">
                        <a:buNone/>
                      </a:pPr>
                      <a:r>
                        <a:rPr lang="en-US" sz="1000" b="0" i="0" u="none" strike="noStrike">
                          <a:solidFill>
                            <a:srgbClr val="000000"/>
                          </a:solidFill>
                          <a:effectLst/>
                          <a:latin typeface="+mn-lt"/>
                        </a:rPr>
                        <a:t>pleural_effusion</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mn-lt"/>
                        </a:rPr>
                        <a:t>1</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1</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8280896"/>
                  </a:ext>
                </a:extLst>
              </a:tr>
              <a:tr h="225525">
                <a:tc>
                  <a:txBody>
                    <a:bodyPr/>
                    <a:lstStyle/>
                    <a:p>
                      <a:pPr rtl="0" fontAlgn="ctr">
                        <a:buNone/>
                      </a:pPr>
                      <a:r>
                        <a:rPr lang="en-US" sz="1000" b="0" i="0" u="none" strike="noStrike">
                          <a:solidFill>
                            <a:srgbClr val="000000"/>
                          </a:solidFill>
                          <a:effectLst/>
                          <a:latin typeface="+mn-lt"/>
                        </a:rPr>
                        <a:t>pleural_other</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highlight>
                            <a:srgbClr val="FFFF00"/>
                          </a:highlight>
                          <a:latin typeface="+mn-lt"/>
                        </a:rPr>
                        <a:t>1</a:t>
                      </a:r>
                      <a:endParaRPr lang="en-US" sz="2000" dirty="0">
                        <a:effectLst/>
                        <a:highlight>
                          <a:srgbClr val="FFFF00"/>
                        </a:highligh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rtl="0" fontAlgn="ctr">
                        <a:buNone/>
                      </a:pPr>
                      <a:r>
                        <a:rPr lang="en-US" sz="1000" b="1" i="0" u="none" strike="noStrike" dirty="0">
                          <a:solidFill>
                            <a:srgbClr val="000000"/>
                          </a:solidFill>
                          <a:effectLst/>
                          <a:highlight>
                            <a:srgbClr val="FFFF00"/>
                          </a:highlight>
                          <a:latin typeface="+mn-lt"/>
                        </a:rPr>
                        <a:t>0</a:t>
                      </a:r>
                      <a:endParaRPr lang="en-US" sz="2000" dirty="0">
                        <a:effectLst/>
                        <a:highlight>
                          <a:srgbClr val="FFFF00"/>
                        </a:highligh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639257543"/>
                  </a:ext>
                </a:extLst>
              </a:tr>
              <a:tr h="225525">
                <a:tc>
                  <a:txBody>
                    <a:bodyPr/>
                    <a:lstStyle/>
                    <a:p>
                      <a:pPr rtl="0" fontAlgn="ctr">
                        <a:buNone/>
                      </a:pPr>
                      <a:r>
                        <a:rPr lang="en-US" sz="1000" b="0" i="0" u="none" strike="noStrike">
                          <a:solidFill>
                            <a:srgbClr val="000000"/>
                          </a:solidFill>
                          <a:effectLst/>
                          <a:latin typeface="+mn-lt"/>
                        </a:rPr>
                        <a:t>fracture</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1955322"/>
                  </a:ext>
                </a:extLst>
              </a:tr>
              <a:tr h="225525">
                <a:tc>
                  <a:txBody>
                    <a:bodyPr/>
                    <a:lstStyle/>
                    <a:p>
                      <a:pPr rtl="0" fontAlgn="ctr">
                        <a:buNone/>
                      </a:pPr>
                      <a:r>
                        <a:rPr lang="en-US" sz="1000" b="0" i="0" u="none" strike="noStrike">
                          <a:solidFill>
                            <a:srgbClr val="000000"/>
                          </a:solidFill>
                          <a:effectLst/>
                          <a:latin typeface="+mn-lt"/>
                        </a:rPr>
                        <a:t>support_devices</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mn-lt"/>
                        </a:rPr>
                        <a:t>0</a:t>
                      </a:r>
                      <a:endParaRPr lang="en-US" sz="200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mn-lt"/>
                        </a:rPr>
                        <a:t>0</a:t>
                      </a:r>
                      <a:endParaRPr lang="en-US" sz="2000" dirty="0">
                        <a:effectLst/>
                        <a:latin typeface="+mn-lt"/>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7412653"/>
                  </a:ext>
                </a:extLst>
              </a:tr>
            </a:tbl>
          </a:graphicData>
        </a:graphic>
      </p:graphicFrame>
      <p:sp>
        <p:nvSpPr>
          <p:cNvPr id="5" name="Rectangle 1">
            <a:extLst>
              <a:ext uri="{FF2B5EF4-FFF2-40B4-BE49-F238E27FC236}">
                <a16:creationId xmlns:a16="http://schemas.microsoft.com/office/drawing/2014/main" id="{2D6D021C-1CBE-5C1F-8030-D36466CE1263}"/>
              </a:ext>
            </a:extLst>
          </p:cNvPr>
          <p:cNvSpPr>
            <a:spLocks noChangeArrowheads="1"/>
          </p:cNvSpPr>
          <p:nvPr/>
        </p:nvSpPr>
        <p:spPr bwMode="auto">
          <a:xfrm>
            <a:off x="1492249" y="1370012"/>
            <a:ext cx="9544397" cy="49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26444238"/>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3C8835D-76DD-44C1-3A4C-EF0FC7E6FDD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1AC576D-64D4-8DED-A986-BBEC4B8B8447}"/>
              </a:ext>
            </a:extLst>
          </p:cNvPr>
          <p:cNvSpPr txBox="1"/>
          <p:nvPr/>
        </p:nvSpPr>
        <p:spPr>
          <a:xfrm>
            <a:off x="284233" y="100146"/>
            <a:ext cx="7988096" cy="1107996"/>
          </a:xfrm>
          <a:prstGeom prst="rect">
            <a:avLst/>
          </a:prstGeom>
          <a:noFill/>
          <a:ln>
            <a:solidFill>
              <a:schemeClr val="tx1"/>
            </a:solidFill>
          </a:ln>
        </p:spPr>
        <p:txBody>
          <a:bodyPr wrap="square" rtlCol="0">
            <a:spAutoFit/>
          </a:bodyPr>
          <a:lstStyle/>
          <a:p>
            <a:r>
              <a:rPr lang="en-US" sz="1100" b="1" dirty="0"/>
              <a:t>Report 4 | source dataset: </a:t>
            </a:r>
            <a:r>
              <a:rPr lang="en-US" sz="1100" b="1" dirty="0" err="1"/>
              <a:t>rexgradient</a:t>
            </a:r>
            <a:r>
              <a:rPr lang="en-US" sz="1100" b="1" dirty="0"/>
              <a:t> | status: </a:t>
            </a:r>
            <a:r>
              <a:rPr lang="en-US" sz="1100" b="1" dirty="0">
                <a:highlight>
                  <a:srgbClr val="FF0000"/>
                </a:highlight>
              </a:rPr>
              <a:t>error</a:t>
            </a:r>
          </a:p>
          <a:p>
            <a:r>
              <a:rPr lang="en-US" sz="1100" b="1" dirty="0"/>
              <a:t>INDICATION: </a:t>
            </a:r>
            <a:r>
              <a:rPr lang="en-US" sz="1100" dirty="0"/>
              <a:t>Left shoulder pain</a:t>
            </a:r>
          </a:p>
          <a:p>
            <a:r>
              <a:rPr lang="en-US" sz="1100" b="1" dirty="0"/>
              <a:t>COMPARISON: </a:t>
            </a:r>
            <a:r>
              <a:rPr lang="en-US" sz="1100" dirty="0"/>
              <a:t>None.</a:t>
            </a:r>
          </a:p>
          <a:p>
            <a:r>
              <a:rPr lang="en-US" sz="1100" b="1" dirty="0"/>
              <a:t>Findings: </a:t>
            </a:r>
            <a:r>
              <a:rPr lang="en-US" sz="1100" dirty="0"/>
              <a:t>Chronic interstitial markings. </a:t>
            </a:r>
            <a:r>
              <a:rPr lang="en-US" sz="1100" dirty="0">
                <a:highlight>
                  <a:srgbClr val="FFFF00"/>
                </a:highlight>
              </a:rPr>
              <a:t>Mild bilateral lower lobe scarring/atelectasis</a:t>
            </a:r>
            <a:r>
              <a:rPr lang="en-US" sz="1100" dirty="0"/>
              <a:t>. No pleural effusion or pneumothorax. The heart is normal in size. Degenerative changes of the visualized thoracolumbar spine. Cholecystectomy clips.</a:t>
            </a:r>
          </a:p>
          <a:p>
            <a:r>
              <a:rPr lang="en-US" sz="1100" b="1" dirty="0"/>
              <a:t>Impression</a:t>
            </a:r>
            <a:r>
              <a:rPr lang="en-US" sz="1100" dirty="0"/>
              <a:t>: No evidence of acute cardiopulmonary disease.</a:t>
            </a:r>
          </a:p>
        </p:txBody>
      </p:sp>
      <p:sp>
        <p:nvSpPr>
          <p:cNvPr id="16" name="Rectangle 4">
            <a:extLst>
              <a:ext uri="{FF2B5EF4-FFF2-40B4-BE49-F238E27FC236}">
                <a16:creationId xmlns:a16="http://schemas.microsoft.com/office/drawing/2014/main" id="{6D05B8B9-B788-1979-709C-CFE15BBBA3A8}"/>
              </a:ext>
            </a:extLst>
          </p:cNvPr>
          <p:cNvSpPr>
            <a:spLocks noChangeArrowheads="1"/>
          </p:cNvSpPr>
          <p:nvPr/>
        </p:nvSpPr>
        <p:spPr bwMode="auto">
          <a:xfrm>
            <a:off x="1539539" y="1952863"/>
            <a:ext cx="8187135" cy="293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Rectangle 1">
            <a:extLst>
              <a:ext uri="{FF2B5EF4-FFF2-40B4-BE49-F238E27FC236}">
                <a16:creationId xmlns:a16="http://schemas.microsoft.com/office/drawing/2014/main" id="{AA4FD9E9-875C-F5CF-0360-91FD9898AD43}"/>
              </a:ext>
            </a:extLst>
          </p:cNvPr>
          <p:cNvSpPr>
            <a:spLocks noChangeArrowheads="1"/>
          </p:cNvSpPr>
          <p:nvPr/>
        </p:nvSpPr>
        <p:spPr bwMode="auto">
          <a:xfrm>
            <a:off x="1444511" y="187360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1">
            <a:extLst>
              <a:ext uri="{FF2B5EF4-FFF2-40B4-BE49-F238E27FC236}">
                <a16:creationId xmlns:a16="http://schemas.microsoft.com/office/drawing/2014/main" id="{012A18DD-0264-4392-4FA8-EBA4633F9686}"/>
              </a:ext>
            </a:extLst>
          </p:cNvPr>
          <p:cNvSpPr>
            <a:spLocks noChangeArrowheads="1"/>
          </p:cNvSpPr>
          <p:nvPr/>
        </p:nvSpPr>
        <p:spPr bwMode="auto">
          <a:xfrm>
            <a:off x="1492249" y="1370012"/>
            <a:ext cx="9544397" cy="493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 name="Table 1">
            <a:extLst>
              <a:ext uri="{FF2B5EF4-FFF2-40B4-BE49-F238E27FC236}">
                <a16:creationId xmlns:a16="http://schemas.microsoft.com/office/drawing/2014/main" id="{0C75C6B9-23B3-30E3-7DC0-A231657EFF59}"/>
              </a:ext>
            </a:extLst>
          </p:cNvPr>
          <p:cNvGraphicFramePr>
            <a:graphicFrameLocks noGrp="1"/>
          </p:cNvGraphicFramePr>
          <p:nvPr>
            <p:extLst>
              <p:ext uri="{D42A27DB-BD31-4B8C-83A1-F6EECF244321}">
                <p14:modId xmlns:p14="http://schemas.microsoft.com/office/powerpoint/2010/main" val="3000090445"/>
              </p:ext>
            </p:extLst>
          </p:nvPr>
        </p:nvGraphicFramePr>
        <p:xfrm>
          <a:off x="1491799" y="1370010"/>
          <a:ext cx="6160401" cy="3693150"/>
        </p:xfrm>
        <a:graphic>
          <a:graphicData uri="http://schemas.openxmlformats.org/drawingml/2006/table">
            <a:tbl>
              <a:tblPr/>
              <a:tblGrid>
                <a:gridCol w="1315729">
                  <a:extLst>
                    <a:ext uri="{9D8B030D-6E8A-4147-A177-3AD203B41FA5}">
                      <a16:colId xmlns:a16="http://schemas.microsoft.com/office/drawing/2014/main" val="1985883180"/>
                    </a:ext>
                  </a:extLst>
                </a:gridCol>
                <a:gridCol w="2422336">
                  <a:extLst>
                    <a:ext uri="{9D8B030D-6E8A-4147-A177-3AD203B41FA5}">
                      <a16:colId xmlns:a16="http://schemas.microsoft.com/office/drawing/2014/main" val="784202841"/>
                    </a:ext>
                  </a:extLst>
                </a:gridCol>
                <a:gridCol w="2422336">
                  <a:extLst>
                    <a:ext uri="{9D8B030D-6E8A-4147-A177-3AD203B41FA5}">
                      <a16:colId xmlns:a16="http://schemas.microsoft.com/office/drawing/2014/main" val="3354291631"/>
                    </a:ext>
                  </a:extLst>
                </a:gridCol>
              </a:tblGrid>
              <a:tr h="209123">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Label</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a:solidFill>
                            <a:srgbClr val="000000"/>
                          </a:solidFill>
                          <a:effectLst/>
                          <a:latin typeface="Calibri" panose="020F0502020204030204" pitchFamily="34" charset="0"/>
                          <a:cs typeface="Calibri" panose="020F0502020204030204" pitchFamily="34" charset="0"/>
                        </a:rPr>
                        <a:t>Truth</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tc>
                  <a:txBody>
                    <a:bodyPr/>
                    <a:lstStyle/>
                    <a:p>
                      <a:pPr algn="ctr" rtl="0" fontAlgn="ctr">
                        <a:buNone/>
                      </a:pPr>
                      <a:r>
                        <a:rPr lang="en-US" sz="1000" b="1" i="0" u="none" strike="noStrike">
                          <a:solidFill>
                            <a:srgbClr val="000000"/>
                          </a:solidFill>
                          <a:effectLst/>
                          <a:latin typeface="Calibri" panose="020F0502020204030204" pitchFamily="34" charset="0"/>
                          <a:cs typeface="Calibri" panose="020F0502020204030204" pitchFamily="34" charset="0"/>
                        </a:rPr>
                        <a:t>CHEXGPT</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831523288"/>
                  </a:ext>
                </a:extLst>
              </a:tr>
              <a:tr h="209123">
                <a:tc>
                  <a:txBody>
                    <a:bodyPr/>
                    <a:lstStyle/>
                    <a:p>
                      <a:pPr rtl="0" fontAlgn="ctr">
                        <a:buNone/>
                      </a:pPr>
                      <a:r>
                        <a:rPr lang="en-US" sz="1000" b="0" i="0" u="none" strike="noStrike" dirty="0" err="1">
                          <a:solidFill>
                            <a:srgbClr val="000000"/>
                          </a:solidFill>
                          <a:effectLst/>
                          <a:latin typeface="Calibri" panose="020F0502020204030204" pitchFamily="34" charset="0"/>
                          <a:cs typeface="Calibri" panose="020F0502020204030204" pitchFamily="34" charset="0"/>
                        </a:rPr>
                        <a:t>no_finding</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highlight>
                            <a:srgbClr val="FFFF00"/>
                          </a:highlight>
                          <a:latin typeface="Calibri" panose="020F0502020204030204" pitchFamily="34" charset="0"/>
                          <a:cs typeface="Calibri" panose="020F0502020204030204" pitchFamily="34" charset="0"/>
                        </a:rPr>
                        <a:t>0</a:t>
                      </a:r>
                      <a:endParaRPr lang="en-US" sz="2000" dirty="0">
                        <a:effectLst/>
                        <a:highlight>
                          <a:srgbClr val="FFFF00"/>
                        </a:highligh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rtl="0" fontAlgn="ctr">
                        <a:buNone/>
                      </a:pPr>
                      <a:r>
                        <a:rPr lang="en-US" sz="1000" b="1" i="0" u="none" strike="noStrike" dirty="0">
                          <a:solidFill>
                            <a:srgbClr val="000000"/>
                          </a:solidFill>
                          <a:effectLst/>
                          <a:highlight>
                            <a:srgbClr val="FFFF00"/>
                          </a:highlight>
                          <a:latin typeface="Calibri" panose="020F0502020204030204" pitchFamily="34" charset="0"/>
                          <a:cs typeface="Calibri" panose="020F0502020204030204" pitchFamily="34" charset="0"/>
                        </a:rPr>
                        <a:t>1</a:t>
                      </a:r>
                      <a:endParaRPr lang="en-US" sz="2000" dirty="0">
                        <a:effectLst/>
                        <a:highlight>
                          <a:srgbClr val="FFFF00"/>
                        </a:highligh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926574819"/>
                  </a:ext>
                </a:extLst>
              </a:tr>
              <a:tr h="334596">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enlarged_cardiomediastinum</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1369131"/>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cardiomegaly</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9794852"/>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lung_opacity</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546809"/>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lung_lesion</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4696344"/>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edema</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3612868"/>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consolidation</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5755441"/>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pneumonia</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7642085"/>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atelectasis</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highlight>
                            <a:srgbClr val="FFFF00"/>
                          </a:highlight>
                          <a:latin typeface="Calibri" panose="020F0502020204030204" pitchFamily="34" charset="0"/>
                          <a:cs typeface="Calibri" panose="020F0502020204030204" pitchFamily="34" charset="0"/>
                        </a:rPr>
                        <a:t>1</a:t>
                      </a:r>
                      <a:endParaRPr lang="en-US" sz="2000" dirty="0">
                        <a:effectLst/>
                        <a:highlight>
                          <a:srgbClr val="FFFF00"/>
                        </a:highligh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rtl="0" fontAlgn="ctr">
                        <a:buNone/>
                      </a:pPr>
                      <a:r>
                        <a:rPr lang="en-US" sz="1000" b="1" i="0" u="none" strike="noStrike" dirty="0">
                          <a:solidFill>
                            <a:srgbClr val="000000"/>
                          </a:solidFill>
                          <a:effectLst/>
                          <a:highlight>
                            <a:srgbClr val="FFFF00"/>
                          </a:highlight>
                          <a:latin typeface="Calibri" panose="020F0502020204030204" pitchFamily="34" charset="0"/>
                          <a:cs typeface="Calibri" panose="020F0502020204030204" pitchFamily="34" charset="0"/>
                        </a:rPr>
                        <a:t>0</a:t>
                      </a:r>
                      <a:endParaRPr lang="en-US" sz="2000" dirty="0">
                        <a:effectLst/>
                        <a:highlight>
                          <a:srgbClr val="FFFF00"/>
                        </a:highligh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485006050"/>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pneumothorax</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2637073"/>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pleural_effusion</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2622709"/>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pleural_other</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7388900"/>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fracture</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9737498"/>
                  </a:ext>
                </a:extLst>
              </a:tr>
              <a:tr h="209123">
                <a:tc>
                  <a:txBody>
                    <a:bodyPr/>
                    <a:lstStyle/>
                    <a:p>
                      <a:pPr rtl="0" fontAlgn="ctr">
                        <a:buNone/>
                      </a:pPr>
                      <a:r>
                        <a:rPr lang="en-US" sz="1000" b="0" i="0" u="none" strike="noStrike">
                          <a:solidFill>
                            <a:srgbClr val="000000"/>
                          </a:solidFill>
                          <a:effectLst/>
                          <a:latin typeface="Calibri" panose="020F0502020204030204" pitchFamily="34" charset="0"/>
                          <a:cs typeface="Calibri" panose="020F0502020204030204" pitchFamily="34" charset="0"/>
                        </a:rPr>
                        <a:t>support_devices</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cs typeface="Calibri" panose="020F0502020204030204" pitchFamily="34" charset="0"/>
                        </a:rPr>
                        <a:t>0</a:t>
                      </a:r>
                      <a:endParaRPr lang="en-US" sz="200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cs typeface="Calibri" panose="020F0502020204030204" pitchFamily="34" charset="0"/>
                        </a:rPr>
                        <a:t>0</a:t>
                      </a:r>
                      <a:endParaRPr lang="en-US" sz="2000" dirty="0">
                        <a:effectLst/>
                        <a:latin typeface="Calibri" panose="020F0502020204030204" pitchFamily="34" charset="0"/>
                        <a:cs typeface="Calibri" panose="020F0502020204030204" pitchFamily="34" charset="0"/>
                      </a:endParaRPr>
                    </a:p>
                  </a:txBody>
                  <a:tcPr marL="62737" marR="62737" marT="41825" marB="418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8270407"/>
                  </a:ext>
                </a:extLst>
              </a:tr>
            </a:tbl>
          </a:graphicData>
        </a:graphic>
      </p:graphicFrame>
      <p:sp>
        <p:nvSpPr>
          <p:cNvPr id="6" name="Rectangle 1">
            <a:extLst>
              <a:ext uri="{FF2B5EF4-FFF2-40B4-BE49-F238E27FC236}">
                <a16:creationId xmlns:a16="http://schemas.microsoft.com/office/drawing/2014/main" id="{7D8D1EF0-392D-49E2-806E-687CEF721A5B}"/>
              </a:ext>
            </a:extLst>
          </p:cNvPr>
          <p:cNvSpPr>
            <a:spLocks noChangeArrowheads="1"/>
          </p:cNvSpPr>
          <p:nvPr/>
        </p:nvSpPr>
        <p:spPr bwMode="auto">
          <a:xfrm>
            <a:off x="1492250" y="13700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10781998"/>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0C907816-9BC9-272C-12DD-2232CBAAA6E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1C41553-072E-98C4-A3D4-00F01954554A}"/>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C2B297B5-EA68-1DC6-228F-B5AB4019BA0F}"/>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A2662706-DC65-C7FD-273F-47877C638F10}"/>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Table 5. Quantization and efficiency trade-offs</a:t>
            </a:r>
          </a:p>
        </p:txBody>
      </p:sp>
      <p:sp>
        <p:nvSpPr>
          <p:cNvPr id="5" name="Text 3">
            <a:extLst>
              <a:ext uri="{FF2B5EF4-FFF2-40B4-BE49-F238E27FC236}">
                <a16:creationId xmlns:a16="http://schemas.microsoft.com/office/drawing/2014/main" id="{B05BED04-5176-EDB5-2061-F0467CBE8B6A}"/>
              </a:ext>
            </a:extLst>
          </p:cNvPr>
          <p:cNvSpPr/>
          <p:nvPr/>
        </p:nvSpPr>
        <p:spPr>
          <a:xfrm>
            <a:off x="1389802" y="137160"/>
            <a:ext cx="8993228" cy="320040"/>
          </a:xfrm>
          <a:prstGeom prst="rect">
            <a:avLst/>
          </a:prstGeom>
          <a:noFill/>
          <a:ln/>
        </p:spPr>
        <p:txBody>
          <a:bodyPr wrap="square" lIns="0" tIns="0" rIns="0" bIns="0" rtlCol="0" anchor="ctr"/>
          <a:lstStyle/>
          <a:p>
            <a:endParaRPr lang="en-US" sz="1400" i="1" dirty="0">
              <a:solidFill>
                <a:schemeClr val="bg1"/>
              </a:solidFill>
              <a:latin typeface="Calibri" pitchFamily="34" charset="0"/>
              <a:ea typeface="Calibri" pitchFamily="34" charset="-122"/>
              <a:cs typeface="Calibri" pitchFamily="34" charset="-120"/>
            </a:endParaRPr>
          </a:p>
        </p:txBody>
      </p:sp>
      <p:graphicFrame>
        <p:nvGraphicFramePr>
          <p:cNvPr id="9" name="Table 8">
            <a:extLst>
              <a:ext uri="{FF2B5EF4-FFF2-40B4-BE49-F238E27FC236}">
                <a16:creationId xmlns:a16="http://schemas.microsoft.com/office/drawing/2014/main" id="{9A214BCE-E76F-F73D-7C00-610F8C403E58}"/>
              </a:ext>
            </a:extLst>
          </p:cNvPr>
          <p:cNvGraphicFramePr>
            <a:graphicFrameLocks noGrp="1"/>
          </p:cNvGraphicFramePr>
          <p:nvPr>
            <p:extLst>
              <p:ext uri="{D42A27DB-BD31-4B8C-83A1-F6EECF244321}">
                <p14:modId xmlns:p14="http://schemas.microsoft.com/office/powerpoint/2010/main" val="1323191537"/>
              </p:ext>
            </p:extLst>
          </p:nvPr>
        </p:nvGraphicFramePr>
        <p:xfrm>
          <a:off x="675117" y="731520"/>
          <a:ext cx="7545951" cy="4399034"/>
        </p:xfrm>
        <a:graphic>
          <a:graphicData uri="http://schemas.openxmlformats.org/drawingml/2006/table">
            <a:tbl>
              <a:tblPr/>
              <a:tblGrid>
                <a:gridCol w="838439">
                  <a:extLst>
                    <a:ext uri="{9D8B030D-6E8A-4147-A177-3AD203B41FA5}">
                      <a16:colId xmlns:a16="http://schemas.microsoft.com/office/drawing/2014/main" val="2403121437"/>
                    </a:ext>
                  </a:extLst>
                </a:gridCol>
                <a:gridCol w="838439">
                  <a:extLst>
                    <a:ext uri="{9D8B030D-6E8A-4147-A177-3AD203B41FA5}">
                      <a16:colId xmlns:a16="http://schemas.microsoft.com/office/drawing/2014/main" val="3799938075"/>
                    </a:ext>
                  </a:extLst>
                </a:gridCol>
                <a:gridCol w="838439">
                  <a:extLst>
                    <a:ext uri="{9D8B030D-6E8A-4147-A177-3AD203B41FA5}">
                      <a16:colId xmlns:a16="http://schemas.microsoft.com/office/drawing/2014/main" val="579917791"/>
                    </a:ext>
                  </a:extLst>
                </a:gridCol>
                <a:gridCol w="838439">
                  <a:extLst>
                    <a:ext uri="{9D8B030D-6E8A-4147-A177-3AD203B41FA5}">
                      <a16:colId xmlns:a16="http://schemas.microsoft.com/office/drawing/2014/main" val="614192303"/>
                    </a:ext>
                  </a:extLst>
                </a:gridCol>
                <a:gridCol w="838439">
                  <a:extLst>
                    <a:ext uri="{9D8B030D-6E8A-4147-A177-3AD203B41FA5}">
                      <a16:colId xmlns:a16="http://schemas.microsoft.com/office/drawing/2014/main" val="2728453752"/>
                    </a:ext>
                  </a:extLst>
                </a:gridCol>
                <a:gridCol w="838439">
                  <a:extLst>
                    <a:ext uri="{9D8B030D-6E8A-4147-A177-3AD203B41FA5}">
                      <a16:colId xmlns:a16="http://schemas.microsoft.com/office/drawing/2014/main" val="1100375067"/>
                    </a:ext>
                  </a:extLst>
                </a:gridCol>
                <a:gridCol w="838439">
                  <a:extLst>
                    <a:ext uri="{9D8B030D-6E8A-4147-A177-3AD203B41FA5}">
                      <a16:colId xmlns:a16="http://schemas.microsoft.com/office/drawing/2014/main" val="404816486"/>
                    </a:ext>
                  </a:extLst>
                </a:gridCol>
                <a:gridCol w="838439">
                  <a:extLst>
                    <a:ext uri="{9D8B030D-6E8A-4147-A177-3AD203B41FA5}">
                      <a16:colId xmlns:a16="http://schemas.microsoft.com/office/drawing/2014/main" val="1608666142"/>
                    </a:ext>
                  </a:extLst>
                </a:gridCol>
                <a:gridCol w="838439">
                  <a:extLst>
                    <a:ext uri="{9D8B030D-6E8A-4147-A177-3AD203B41FA5}">
                      <a16:colId xmlns:a16="http://schemas.microsoft.com/office/drawing/2014/main" val="1389454331"/>
                    </a:ext>
                  </a:extLst>
                </a:gridCol>
              </a:tblGrid>
              <a:tr h="432336">
                <a:tc>
                  <a:txBody>
                    <a:bodyPr/>
                    <a:lstStyle/>
                    <a:p>
                      <a:pPr algn="ctr" rtl="0" fontAlgn="ctr">
                        <a:buNone/>
                      </a:pPr>
                      <a:r>
                        <a:rPr lang="en-US" sz="1000" b="1" i="0" u="none" strike="noStrike" dirty="0">
                          <a:solidFill>
                            <a:srgbClr val="FFFFFF"/>
                          </a:solidFill>
                          <a:effectLst/>
                          <a:latin typeface="Calibri" panose="020F0502020204030204" pitchFamily="34" charset="0"/>
                        </a:rPr>
                        <a:t>Model Name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Macro F1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Macro F1 - FP16</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Macro F1 - </a:t>
                      </a:r>
                      <a:r>
                        <a:rPr lang="en-US" sz="1000" b="1" i="0" u="none" strike="noStrike" dirty="0" err="1">
                          <a:solidFill>
                            <a:srgbClr val="FFFFFF"/>
                          </a:solidFill>
                          <a:effectLst/>
                          <a:latin typeface="Calibri" panose="020F0502020204030204" pitchFamily="34" charset="0"/>
                        </a:rPr>
                        <a:t>CheXbert</a:t>
                      </a:r>
                      <a:endParaRPr lang="en-US" sz="1000" b="1" i="0" u="none" strike="noStrike" dirty="0">
                        <a:solidFill>
                          <a:srgbClr val="FFFFFF"/>
                        </a:solidFill>
                        <a:effectLst/>
                        <a:latin typeface="Calibri" panose="020F0502020204030204" pitchFamily="34" charset="0"/>
                      </a:endParaRP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FP16 RPM</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INT4 RPM</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Delta RPM</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Speedup (x)</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dirty="0">
                          <a:solidFill>
                            <a:srgbClr val="FFFFFF"/>
                          </a:solidFill>
                          <a:effectLst/>
                          <a:latin typeface="Calibri" panose="020F0502020204030204" pitchFamily="34" charset="0"/>
                        </a:rPr>
                        <a:t>Delta repair rate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629716352"/>
                  </a:ext>
                </a:extLst>
              </a:tr>
              <a:tr h="378604">
                <a:tc>
                  <a:txBody>
                    <a:bodyPr/>
                    <a:lstStyle/>
                    <a:p>
                      <a:pPr algn="ctr" rtl="0" fontAlgn="ctr">
                        <a:buNone/>
                      </a:pPr>
                      <a:r>
                        <a:rPr lang="en-US" sz="800" b="1" i="0" u="none" strike="noStrike">
                          <a:solidFill>
                            <a:srgbClr val="E05C3A"/>
                          </a:solidFill>
                          <a:effectLst/>
                          <a:latin typeface="Calibri" panose="020F0502020204030204" pitchFamily="34" charset="0"/>
                        </a:rPr>
                        <a:t>MedGemma-27B int4 | k=0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0.779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0.005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0.031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341.27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489.88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148.6</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1.44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579323472"/>
                  </a:ext>
                </a:extLst>
              </a:tr>
              <a:tr h="378604">
                <a:tc>
                  <a:txBody>
                    <a:bodyPr/>
                    <a:lstStyle/>
                    <a:p>
                      <a:pPr algn="ctr" rtl="0" fontAlgn="ctr">
                        <a:buNone/>
                      </a:pPr>
                      <a:r>
                        <a:rPr lang="en-US" sz="800" b="1" i="0" u="none" strike="noStrike">
                          <a:solidFill>
                            <a:srgbClr val="000000"/>
                          </a:solidFill>
                          <a:effectLst/>
                          <a:latin typeface="Calibri" panose="020F0502020204030204" pitchFamily="34" charset="0"/>
                        </a:rPr>
                        <a:t>MedGemma-27B int4 | k=0 | clinical-stepwise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0.771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0.005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0.022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340.18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485.68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145.5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1.43</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949811315"/>
                  </a:ext>
                </a:extLst>
              </a:tr>
              <a:tr h="432336">
                <a:tc>
                  <a:txBody>
                    <a:bodyPr/>
                    <a:lstStyle/>
                    <a:p>
                      <a:pPr algn="ctr" rtl="0" fontAlgn="ctr">
                        <a:buNone/>
                      </a:pPr>
                      <a:r>
                        <a:rPr lang="en-US" sz="800" b="1" i="0" u="none" strike="noStrike">
                          <a:solidFill>
                            <a:srgbClr val="000000"/>
                          </a:solidFill>
                          <a:effectLst/>
                          <a:latin typeface="Calibri" panose="020F0502020204030204" pitchFamily="34" charset="0"/>
                        </a:rPr>
                        <a:t>MedGemma-27B int4 | k=5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0.789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-0.006</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125.72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162.2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36.48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1.29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298229776"/>
                  </a:ext>
                </a:extLst>
              </a:tr>
              <a:tr h="518804">
                <a:tc>
                  <a:txBody>
                    <a:bodyPr/>
                    <a:lstStyle/>
                    <a:p>
                      <a:pPr algn="ctr" rtl="0" fontAlgn="ctr">
                        <a:buNone/>
                      </a:pPr>
                      <a:r>
                        <a:rPr lang="en-US" sz="800" b="1" i="0" u="none" strike="noStrike" dirty="0">
                          <a:solidFill>
                            <a:srgbClr val="0D1B3E"/>
                          </a:solidFill>
                          <a:effectLst/>
                          <a:latin typeface="Calibri" panose="020F0502020204030204" pitchFamily="34" charset="0"/>
                        </a:rPr>
                        <a:t>MedGemma-27B int4 | k=5 | clinical-stepwise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D1B3E"/>
                          </a:solidFill>
                          <a:effectLst/>
                          <a:latin typeface="Calibri" panose="020F0502020204030204" pitchFamily="34" charset="0"/>
                        </a:rPr>
                        <a:t>0.784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D1B3E"/>
                          </a:solidFill>
                          <a:effectLst/>
                          <a:latin typeface="Calibri" panose="020F0502020204030204" pitchFamily="34" charset="0"/>
                        </a:rPr>
                        <a:t>-0.002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0.035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125.51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D1B3E"/>
                          </a:solidFill>
                          <a:effectLst/>
                          <a:latin typeface="Calibri" panose="020F0502020204030204" pitchFamily="34" charset="0"/>
                        </a:rPr>
                        <a:t>162.08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D1B3E"/>
                          </a:solidFill>
                          <a:effectLst/>
                          <a:latin typeface="Calibri" panose="020F0502020204030204" pitchFamily="34" charset="0"/>
                        </a:rPr>
                        <a:t>36.57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D1B3E"/>
                          </a:solidFill>
                          <a:effectLst/>
                          <a:latin typeface="Calibri" panose="020F0502020204030204" pitchFamily="34" charset="0"/>
                        </a:rPr>
                        <a:t>1.29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339864642"/>
                  </a:ext>
                </a:extLst>
              </a:tr>
              <a:tr h="378604">
                <a:tc>
                  <a:txBody>
                    <a:bodyPr/>
                    <a:lstStyle/>
                    <a:p>
                      <a:pPr algn="ctr" rtl="0" fontAlgn="ctr">
                        <a:buNone/>
                      </a:pPr>
                      <a:r>
                        <a:rPr lang="en-US" sz="800" b="1" i="0" u="none" strike="noStrike">
                          <a:solidFill>
                            <a:srgbClr val="E05C3A"/>
                          </a:solidFill>
                          <a:effectLst/>
                          <a:latin typeface="Calibri" panose="020F0502020204030204" pitchFamily="34" charset="0"/>
                        </a:rPr>
                        <a:t>Qwen3-4B int4 | k=0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0.694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-0.027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-0.054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1163.69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1618.38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454.69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1.39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356560365"/>
                  </a:ext>
                </a:extLst>
              </a:tr>
              <a:tr h="378604">
                <a:tc>
                  <a:txBody>
                    <a:bodyPr/>
                    <a:lstStyle/>
                    <a:p>
                      <a:pPr algn="ctr" rtl="0" fontAlgn="ctr">
                        <a:buNone/>
                      </a:pPr>
                      <a:r>
                        <a:rPr lang="en-US" sz="800" b="1" i="0" u="none" strike="noStrike">
                          <a:solidFill>
                            <a:srgbClr val="000000"/>
                          </a:solidFill>
                          <a:effectLst/>
                          <a:latin typeface="Calibri" panose="020F0502020204030204" pitchFamily="34" charset="0"/>
                        </a:rPr>
                        <a:t>Qwen3-4B int4 | k=0 | clinical-stepwise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0.697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-0.049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-0.052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844.7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2040.38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1195.68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2.42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749096062"/>
                  </a:ext>
                </a:extLst>
              </a:tr>
              <a:tr h="378604">
                <a:tc>
                  <a:txBody>
                    <a:bodyPr/>
                    <a:lstStyle/>
                    <a:p>
                      <a:pPr algn="ctr" rtl="0" fontAlgn="ctr">
                        <a:buNone/>
                      </a:pPr>
                      <a:r>
                        <a:rPr lang="en-US" sz="800" b="1" i="0" u="none" strike="noStrike">
                          <a:solidFill>
                            <a:srgbClr val="000000"/>
                          </a:solidFill>
                          <a:effectLst/>
                          <a:latin typeface="Calibri" panose="020F0502020204030204" pitchFamily="34" charset="0"/>
                        </a:rPr>
                        <a:t>Qwen3-4B int4 | k=5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0.741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-0.012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-0.008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551.36</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868.3</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316.94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1.57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4266124401"/>
                  </a:ext>
                </a:extLst>
              </a:tr>
              <a:tr h="378604">
                <a:tc>
                  <a:txBody>
                    <a:bodyPr/>
                    <a:lstStyle/>
                    <a:p>
                      <a:pPr algn="ctr" rtl="0" fontAlgn="ctr">
                        <a:buNone/>
                      </a:pPr>
                      <a:r>
                        <a:rPr lang="en-US" sz="800" b="1" i="0" u="none" strike="noStrike">
                          <a:solidFill>
                            <a:srgbClr val="000000"/>
                          </a:solidFill>
                          <a:effectLst/>
                          <a:latin typeface="Calibri" panose="020F0502020204030204" pitchFamily="34" charset="0"/>
                        </a:rPr>
                        <a:t>Qwen3-4B int4 | k=5 | clinical-stepwise</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0.728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-0.021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-0.021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545.8</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859.61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313.81</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1.57</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719715967"/>
                  </a:ext>
                </a:extLst>
              </a:tr>
              <a:tr h="371967">
                <a:tc>
                  <a:txBody>
                    <a:bodyPr/>
                    <a:lstStyle/>
                    <a:p>
                      <a:pPr algn="ctr" rtl="0" fontAlgn="ctr">
                        <a:buNone/>
                      </a:pPr>
                      <a:r>
                        <a:rPr lang="en-US" sz="800" b="1" i="0" u="none" strike="noStrike">
                          <a:solidFill>
                            <a:srgbClr val="E05C3A"/>
                          </a:solidFill>
                          <a:effectLst/>
                          <a:latin typeface="Calibri" panose="020F0502020204030204" pitchFamily="34" charset="0"/>
                        </a:rPr>
                        <a:t>CheXGPT int4 | k=0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0.89</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–0.040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0.142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1382.5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1935.5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553</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1.40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0.00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493274013"/>
                  </a:ext>
                </a:extLst>
              </a:tr>
              <a:tr h="371967">
                <a:tc>
                  <a:txBody>
                    <a:bodyPr/>
                    <a:lstStyle/>
                    <a:p>
                      <a:pPr algn="ctr" rtl="0" fontAlgn="ctr">
                        <a:buNone/>
                      </a:pPr>
                      <a:r>
                        <a:rPr lang="en-US" sz="800" b="1" i="0" u="none" strike="noStrike">
                          <a:solidFill>
                            <a:srgbClr val="E05C3A"/>
                          </a:solidFill>
                          <a:effectLst/>
                          <a:latin typeface="Calibri" panose="020F0502020204030204" pitchFamily="34" charset="0"/>
                        </a:rPr>
                        <a:t>CheXGPT int2 | k=0 | clinical-compact</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0.84</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–0.090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0.092</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1382.5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2488.5</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1106</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1.80</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0.00 </a:t>
                      </a:r>
                    </a:p>
                  </a:txBody>
                  <a:tcPr marL="3398" marR="3398" marT="3398"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248109455"/>
                  </a:ext>
                </a:extLst>
              </a:tr>
            </a:tbl>
          </a:graphicData>
        </a:graphic>
      </p:graphicFrame>
    </p:spTree>
    <p:extLst>
      <p:ext uri="{BB962C8B-B14F-4D97-AF65-F5344CB8AC3E}">
        <p14:creationId xmlns:p14="http://schemas.microsoft.com/office/powerpoint/2010/main" val="2620982662"/>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9189A4AC-059B-6312-A2B5-62131ADF55A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9B18C30-3F03-B236-BBC1-05FCE8B5B351}"/>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5E09BD5A-761F-727D-34F5-2AE979225A3E}"/>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F038F695-DE8D-4925-399D-C8870757ACF8}"/>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a:t>
            </a:r>
            <a:endParaRPr lang="en-US" sz="2000" dirty="0"/>
          </a:p>
        </p:txBody>
      </p:sp>
      <p:pic>
        <p:nvPicPr>
          <p:cNvPr id="7" name="Picture 6" descr="A graph with numbers and text&#10;&#10;AI-generated content may be incorrect.">
            <a:extLst>
              <a:ext uri="{FF2B5EF4-FFF2-40B4-BE49-F238E27FC236}">
                <a16:creationId xmlns:a16="http://schemas.microsoft.com/office/drawing/2014/main" id="{39A63742-6D22-56DA-16EF-3E1F3092AA98}"/>
              </a:ext>
            </a:extLst>
          </p:cNvPr>
          <p:cNvPicPr>
            <a:picLocks noChangeAspect="1"/>
          </p:cNvPicPr>
          <p:nvPr/>
        </p:nvPicPr>
        <p:blipFill>
          <a:blip r:embed="rId3"/>
          <a:stretch>
            <a:fillRect/>
          </a:stretch>
        </p:blipFill>
        <p:spPr>
          <a:xfrm>
            <a:off x="164592" y="666572"/>
            <a:ext cx="8957766" cy="4367489"/>
          </a:xfrm>
          <a:prstGeom prst="rect">
            <a:avLst/>
          </a:prstGeom>
        </p:spPr>
      </p:pic>
    </p:spTree>
    <p:extLst>
      <p:ext uri="{BB962C8B-B14F-4D97-AF65-F5344CB8AC3E}">
        <p14:creationId xmlns:p14="http://schemas.microsoft.com/office/powerpoint/2010/main" val="2192919308"/>
      </p:ext>
    </p:extLst>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4726D0E-8BDA-FE9F-F4DB-897BE7840A5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80AF313-6705-739A-0EF3-F3DE08D82E0C}"/>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333874E3-67AD-47BF-72FA-FF5597D9E19E}"/>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3C1243BC-968B-356C-3C0D-8870939C1865}"/>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T6. Report generation</a:t>
            </a:r>
          </a:p>
        </p:txBody>
      </p:sp>
      <p:graphicFrame>
        <p:nvGraphicFramePr>
          <p:cNvPr id="10" name="Table 9">
            <a:extLst>
              <a:ext uri="{FF2B5EF4-FFF2-40B4-BE49-F238E27FC236}">
                <a16:creationId xmlns:a16="http://schemas.microsoft.com/office/drawing/2014/main" id="{C408279E-B93E-D167-18CF-FC08879B3059}"/>
              </a:ext>
            </a:extLst>
          </p:cNvPr>
          <p:cNvGraphicFramePr>
            <a:graphicFrameLocks noGrp="1"/>
          </p:cNvGraphicFramePr>
          <p:nvPr/>
        </p:nvGraphicFramePr>
        <p:xfrm>
          <a:off x="1632247" y="828943"/>
          <a:ext cx="5230029" cy="4239920"/>
        </p:xfrm>
        <a:graphic>
          <a:graphicData uri="http://schemas.openxmlformats.org/drawingml/2006/table">
            <a:tbl>
              <a:tblPr/>
              <a:tblGrid>
                <a:gridCol w="747147">
                  <a:extLst>
                    <a:ext uri="{9D8B030D-6E8A-4147-A177-3AD203B41FA5}">
                      <a16:colId xmlns:a16="http://schemas.microsoft.com/office/drawing/2014/main" val="757963199"/>
                    </a:ext>
                  </a:extLst>
                </a:gridCol>
                <a:gridCol w="747147">
                  <a:extLst>
                    <a:ext uri="{9D8B030D-6E8A-4147-A177-3AD203B41FA5}">
                      <a16:colId xmlns:a16="http://schemas.microsoft.com/office/drawing/2014/main" val="1697935570"/>
                    </a:ext>
                  </a:extLst>
                </a:gridCol>
                <a:gridCol w="747147">
                  <a:extLst>
                    <a:ext uri="{9D8B030D-6E8A-4147-A177-3AD203B41FA5}">
                      <a16:colId xmlns:a16="http://schemas.microsoft.com/office/drawing/2014/main" val="4135304290"/>
                    </a:ext>
                  </a:extLst>
                </a:gridCol>
                <a:gridCol w="747147">
                  <a:extLst>
                    <a:ext uri="{9D8B030D-6E8A-4147-A177-3AD203B41FA5}">
                      <a16:colId xmlns:a16="http://schemas.microsoft.com/office/drawing/2014/main" val="1812698098"/>
                    </a:ext>
                  </a:extLst>
                </a:gridCol>
                <a:gridCol w="747147">
                  <a:extLst>
                    <a:ext uri="{9D8B030D-6E8A-4147-A177-3AD203B41FA5}">
                      <a16:colId xmlns:a16="http://schemas.microsoft.com/office/drawing/2014/main" val="1943502858"/>
                    </a:ext>
                  </a:extLst>
                </a:gridCol>
                <a:gridCol w="747147">
                  <a:extLst>
                    <a:ext uri="{9D8B030D-6E8A-4147-A177-3AD203B41FA5}">
                      <a16:colId xmlns:a16="http://schemas.microsoft.com/office/drawing/2014/main" val="848709652"/>
                    </a:ext>
                  </a:extLst>
                </a:gridCol>
                <a:gridCol w="747147">
                  <a:extLst>
                    <a:ext uri="{9D8B030D-6E8A-4147-A177-3AD203B41FA5}">
                      <a16:colId xmlns:a16="http://schemas.microsoft.com/office/drawing/2014/main" val="694313047"/>
                    </a:ext>
                  </a:extLst>
                </a:gridCol>
              </a:tblGrid>
              <a:tr h="560224">
                <a:tc>
                  <a:txBody>
                    <a:bodyPr/>
                    <a:lstStyle/>
                    <a:p>
                      <a:pPr algn="ctr" rtl="0" fontAlgn="ctr">
                        <a:buNone/>
                      </a:pPr>
                      <a:r>
                        <a:rPr lang="en-US" sz="1000" b="1" i="0" u="none" strike="noStrike" dirty="0">
                          <a:solidFill>
                            <a:srgbClr val="FFFFFF"/>
                          </a:solidFill>
                          <a:effectLst/>
                          <a:latin typeface="Calibri" panose="020F0502020204030204" pitchFamily="34" charset="0"/>
                        </a:rPr>
                        <a:t>Model</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BLEU</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ROUGE-L</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BERTScore</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Label-faithfulness / label similarity Macro-F1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Hallucination rate</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000" b="1" i="0" u="none" strike="noStrike">
                          <a:solidFill>
                            <a:srgbClr val="FFFFFF"/>
                          </a:solidFill>
                          <a:effectLst/>
                          <a:latin typeface="Calibri" panose="020F0502020204030204" pitchFamily="34" charset="0"/>
                        </a:rPr>
                        <a:t>Multilingual generation support</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3984129316"/>
                  </a:ext>
                </a:extLst>
              </a:tr>
              <a:tr h="448179">
                <a:tc>
                  <a:txBody>
                    <a:bodyPr/>
                    <a:lstStyle/>
                    <a:p>
                      <a:pPr algn="ctr" rtl="0" fontAlgn="ctr">
                        <a:buNone/>
                      </a:pPr>
                      <a:r>
                        <a:rPr lang="en-US" sz="1000" b="1" i="0" u="none" strike="noStrike">
                          <a:solidFill>
                            <a:srgbClr val="000000"/>
                          </a:solidFill>
                          <a:effectLst/>
                          <a:latin typeface="Calibri" panose="020F0502020204030204" pitchFamily="34" charset="0"/>
                        </a:rPr>
                        <a:t>Lingshu-I-8B</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0.21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0.285</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0.5</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0.8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12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Yes</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519043231"/>
                  </a:ext>
                </a:extLst>
              </a:tr>
              <a:tr h="448179">
                <a:tc>
                  <a:txBody>
                    <a:bodyPr/>
                    <a:lstStyle/>
                    <a:p>
                      <a:pPr algn="ctr" rtl="0" fontAlgn="ctr">
                        <a:buNone/>
                      </a:pPr>
                      <a:r>
                        <a:rPr lang="en-US" sz="1000" b="1" i="0" u="none" strike="noStrike">
                          <a:solidFill>
                            <a:srgbClr val="000000"/>
                          </a:solidFill>
                          <a:effectLst/>
                          <a:latin typeface="Calibri" panose="020F0502020204030204" pitchFamily="34" charset="0"/>
                        </a:rPr>
                        <a:t>MAIRA-2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0.34</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0.9</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0.79</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0.12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000000"/>
                          </a:solidFill>
                          <a:effectLst/>
                          <a:latin typeface="Calibri" panose="020F0502020204030204" pitchFamily="34" charset="0"/>
                        </a:rPr>
                        <a:t>No</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316513130"/>
                  </a:ext>
                </a:extLst>
              </a:tr>
              <a:tr h="560224">
                <a:tc>
                  <a:txBody>
                    <a:bodyPr/>
                    <a:lstStyle/>
                    <a:p>
                      <a:pPr algn="ctr" rtl="0" fontAlgn="ctr">
                        <a:buNone/>
                      </a:pPr>
                      <a:r>
                        <a:rPr lang="en-US" sz="1000" b="1" i="0" u="none" strike="noStrike" dirty="0">
                          <a:solidFill>
                            <a:srgbClr val="000000"/>
                          </a:solidFill>
                          <a:effectLst/>
                          <a:latin typeface="Calibri" panose="020F0502020204030204" pitchFamily="34" charset="0"/>
                        </a:rPr>
                        <a:t>MedGemma-1.5-4B</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0.18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0.31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000000"/>
                          </a:solidFill>
                          <a:effectLst/>
                          <a:latin typeface="Calibri" panose="020F0502020204030204" pitchFamily="34" charset="0"/>
                        </a:rPr>
                        <a:t>0.89</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0.76</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0.14</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Yes</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529472733"/>
                  </a:ext>
                </a:extLst>
              </a:tr>
              <a:tr h="672270">
                <a:tc>
                  <a:txBody>
                    <a:bodyPr/>
                    <a:lstStyle/>
                    <a:p>
                      <a:pPr algn="ctr" rtl="0" fontAlgn="ctr">
                        <a:buNone/>
                      </a:pPr>
                      <a:r>
                        <a:rPr lang="en-US" sz="1000" b="1" i="0" u="none" strike="noStrike">
                          <a:solidFill>
                            <a:srgbClr val="0D1B3E"/>
                          </a:solidFill>
                          <a:effectLst/>
                          <a:latin typeface="Calibri" panose="020F0502020204030204" pitchFamily="34" charset="0"/>
                        </a:rPr>
                        <a:t>MedGemma-27B</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0.16</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0.29</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0.88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0.74</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0.16</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D1B3E"/>
                          </a:solidFill>
                          <a:effectLst/>
                          <a:latin typeface="Calibri" panose="020F0502020204030204" pitchFamily="34" charset="0"/>
                        </a:rPr>
                        <a:t>Yes</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640729467"/>
                  </a:ext>
                </a:extLst>
              </a:tr>
              <a:tr h="448179">
                <a:tc>
                  <a:txBody>
                    <a:bodyPr/>
                    <a:lstStyle/>
                    <a:p>
                      <a:pPr algn="ctr" rtl="0" fontAlgn="ctr">
                        <a:buNone/>
                      </a:pPr>
                      <a:r>
                        <a:rPr lang="en-US" sz="1000" b="1" i="0" u="none" strike="noStrike">
                          <a:solidFill>
                            <a:srgbClr val="000000"/>
                          </a:solidFill>
                          <a:effectLst/>
                          <a:latin typeface="Calibri" panose="020F0502020204030204" pitchFamily="34" charset="0"/>
                        </a:rPr>
                        <a:t>Qwen3-VL-4B-Instruct</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0.11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0.27</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0.72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0.72</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0.15</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0" i="0" u="none" strike="noStrike">
                          <a:solidFill>
                            <a:srgbClr val="000000"/>
                          </a:solidFill>
                          <a:effectLst/>
                          <a:latin typeface="Calibri" panose="020F0502020204030204" pitchFamily="34" charset="0"/>
                        </a:rPr>
                        <a:t>Yes</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332664478"/>
                  </a:ext>
                </a:extLst>
              </a:tr>
              <a:tr h="448179">
                <a:tc>
                  <a:txBody>
                    <a:bodyPr/>
                    <a:lstStyle/>
                    <a:p>
                      <a:pPr algn="ctr" rtl="0" fontAlgn="ctr">
                        <a:buNone/>
                      </a:pPr>
                      <a:r>
                        <a:rPr lang="en-US" sz="1000" b="1" i="0" u="none" strike="noStrike">
                          <a:solidFill>
                            <a:srgbClr val="000000"/>
                          </a:solidFill>
                          <a:effectLst/>
                          <a:latin typeface="Calibri" panose="020F0502020204030204" pitchFamily="34" charset="0"/>
                        </a:rPr>
                        <a:t>Qwen3-VL-4B-Thinking</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0.18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0.31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1" i="0" u="none" strike="noStrike">
                          <a:solidFill>
                            <a:srgbClr val="000000"/>
                          </a:solidFill>
                          <a:effectLst/>
                          <a:latin typeface="Calibri" panose="020F0502020204030204" pitchFamily="34" charset="0"/>
                        </a:rPr>
                        <a:t>0.89</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0.77</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dirty="0">
                          <a:solidFill>
                            <a:srgbClr val="000000"/>
                          </a:solidFill>
                          <a:effectLst/>
                          <a:latin typeface="Calibri" panose="020F0502020204030204" pitchFamily="34" charset="0"/>
                        </a:rPr>
                        <a:t>0.13</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tc>
                  <a:txBody>
                    <a:bodyPr/>
                    <a:lstStyle/>
                    <a:p>
                      <a:pPr algn="ctr" rtl="0" fontAlgn="ctr">
                        <a:buNone/>
                      </a:pPr>
                      <a:r>
                        <a:rPr lang="en-US" sz="1000" b="0" i="0" u="none" strike="noStrike">
                          <a:solidFill>
                            <a:srgbClr val="000000"/>
                          </a:solidFill>
                          <a:effectLst/>
                          <a:latin typeface="Calibri" panose="020F0502020204030204" pitchFamily="34" charset="0"/>
                        </a:rPr>
                        <a:t>Yes</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FFFFFF"/>
                    </a:solidFill>
                  </a:tcPr>
                </a:tc>
                <a:extLst>
                  <a:ext uri="{0D108BD9-81ED-4DB2-BD59-A6C34878D82A}">
                    <a16:rowId xmlns:a16="http://schemas.microsoft.com/office/drawing/2014/main" val="119577007"/>
                  </a:ext>
                </a:extLst>
              </a:tr>
              <a:tr h="448179">
                <a:tc>
                  <a:txBody>
                    <a:bodyPr/>
                    <a:lstStyle/>
                    <a:p>
                      <a:pPr algn="ctr" rtl="0" fontAlgn="ctr">
                        <a:buNone/>
                      </a:pPr>
                      <a:r>
                        <a:rPr lang="en-US" sz="1000" b="1" i="0" u="none" strike="noStrike">
                          <a:solidFill>
                            <a:srgbClr val="E05C3A"/>
                          </a:solidFill>
                          <a:effectLst/>
                          <a:latin typeface="Calibri" panose="020F0502020204030204" pitchFamily="34" charset="0"/>
                        </a:rPr>
                        <a:t>CheXGPT</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0.24</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0.38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0.91</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a:solidFill>
                            <a:srgbClr val="E05C3A"/>
                          </a:solidFill>
                          <a:effectLst/>
                          <a:latin typeface="Calibri" panose="020F0502020204030204" pitchFamily="34" charset="0"/>
                        </a:rPr>
                        <a:t>0.86</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0.08</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000" b="1" i="0" u="none" strike="noStrike" dirty="0">
                          <a:solidFill>
                            <a:srgbClr val="E05C3A"/>
                          </a:solidFill>
                          <a:effectLst/>
                          <a:latin typeface="Calibri" panose="020F0502020204030204" pitchFamily="34" charset="0"/>
                        </a:rPr>
                        <a:t>Yes </a:t>
                      </a:r>
                    </a:p>
                  </a:txBody>
                  <a:tcPr marL="4531" marR="4531" marT="4531"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2973768677"/>
                  </a:ext>
                </a:extLst>
              </a:tr>
            </a:tbl>
          </a:graphicData>
        </a:graphic>
      </p:graphicFrame>
    </p:spTree>
    <p:extLst>
      <p:ext uri="{BB962C8B-B14F-4D97-AF65-F5344CB8AC3E}">
        <p14:creationId xmlns:p14="http://schemas.microsoft.com/office/powerpoint/2010/main" val="1928391868"/>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EF49774-2057-3599-AD6E-722A49B9E06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059EE74-918A-8279-6C48-57FCB5483563}"/>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70D383BB-0063-7949-94FF-9ECF0F0930C6}"/>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4CE00890-41EC-C943-C684-B7920761BCB6}"/>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Report generation</a:t>
            </a:r>
          </a:p>
        </p:txBody>
      </p:sp>
      <p:graphicFrame>
        <p:nvGraphicFramePr>
          <p:cNvPr id="5" name="Table 4">
            <a:extLst>
              <a:ext uri="{FF2B5EF4-FFF2-40B4-BE49-F238E27FC236}">
                <a16:creationId xmlns:a16="http://schemas.microsoft.com/office/drawing/2014/main" id="{B49C1381-9B08-56EE-05FD-BB7F3CA5A8D0}"/>
              </a:ext>
            </a:extLst>
          </p:cNvPr>
          <p:cNvGraphicFramePr>
            <a:graphicFrameLocks noGrp="1"/>
          </p:cNvGraphicFramePr>
          <p:nvPr>
            <p:extLst>
              <p:ext uri="{D42A27DB-BD31-4B8C-83A1-F6EECF244321}">
                <p14:modId xmlns:p14="http://schemas.microsoft.com/office/powerpoint/2010/main" val="1441807911"/>
              </p:ext>
            </p:extLst>
          </p:nvPr>
        </p:nvGraphicFramePr>
        <p:xfrm>
          <a:off x="82296" y="693152"/>
          <a:ext cx="9007269" cy="4403685"/>
        </p:xfrm>
        <a:graphic>
          <a:graphicData uri="http://schemas.openxmlformats.org/drawingml/2006/table">
            <a:tbl>
              <a:tblPr firstRow="1" bandRow="1">
                <a:tableStyleId>{5C22544A-7EE6-4342-B048-85BDC9FD1C3A}</a:tableStyleId>
              </a:tblPr>
              <a:tblGrid>
                <a:gridCol w="2447259">
                  <a:extLst>
                    <a:ext uri="{9D8B030D-6E8A-4147-A177-3AD203B41FA5}">
                      <a16:colId xmlns:a16="http://schemas.microsoft.com/office/drawing/2014/main" val="1686668302"/>
                    </a:ext>
                  </a:extLst>
                </a:gridCol>
                <a:gridCol w="2775190">
                  <a:extLst>
                    <a:ext uri="{9D8B030D-6E8A-4147-A177-3AD203B41FA5}">
                      <a16:colId xmlns:a16="http://schemas.microsoft.com/office/drawing/2014/main" val="600275794"/>
                    </a:ext>
                  </a:extLst>
                </a:gridCol>
                <a:gridCol w="3784820">
                  <a:extLst>
                    <a:ext uri="{9D8B030D-6E8A-4147-A177-3AD203B41FA5}">
                      <a16:colId xmlns:a16="http://schemas.microsoft.com/office/drawing/2014/main" val="1982163497"/>
                    </a:ext>
                  </a:extLst>
                </a:gridCol>
              </a:tblGrid>
              <a:tr h="44036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solidFill>
                            <a:srgbClr val="002060"/>
                          </a:solidFill>
                        </a:rPr>
                        <a:t>WET READ: FINAL REPORT</a:t>
                      </a:r>
                      <a:endParaRPr lang="en-US" sz="1100" dirty="0">
                        <a:solidFill>
                          <a:srgbClr val="002060"/>
                        </a:solidFill>
                      </a:endParaRPr>
                    </a:p>
                    <a:p>
                      <a:r>
                        <a:rPr lang="en-US" sz="1100" dirty="0">
                          <a:solidFill>
                            <a:srgbClr val="002060"/>
                          </a:solidFill>
                        </a:rPr>
                        <a:t> AP CHEST, 6:34 P.M.</a:t>
                      </a:r>
                    </a:p>
                    <a:p>
                      <a:r>
                        <a:rPr lang="en-US" sz="1100" dirty="0">
                          <a:solidFill>
                            <a:srgbClr val="002060"/>
                          </a:solidFill>
                        </a:rPr>
                        <a:t> </a:t>
                      </a:r>
                    </a:p>
                    <a:p>
                      <a:r>
                        <a:rPr lang="en-US" sz="1100" dirty="0">
                          <a:solidFill>
                            <a:srgbClr val="002060"/>
                          </a:solidFill>
                        </a:rPr>
                        <a:t>HISTORY:  </a:t>
                      </a:r>
                      <a:r>
                        <a:rPr lang="en-US" sz="1100" b="0" dirty="0">
                          <a:solidFill>
                            <a:srgbClr val="002060"/>
                          </a:solidFill>
                        </a:rPr>
                        <a:t>Aortic stenosis.  CHF.  Confusion</a:t>
                      </a:r>
                      <a:r>
                        <a:rPr lang="en-US" sz="1100" dirty="0">
                          <a:solidFill>
                            <a:srgbClr val="002060"/>
                          </a:solidFill>
                        </a:rPr>
                        <a:t>.</a:t>
                      </a:r>
                    </a:p>
                    <a:p>
                      <a:r>
                        <a:rPr lang="en-US" sz="1100" dirty="0">
                          <a:solidFill>
                            <a:srgbClr val="002060"/>
                          </a:solidFill>
                        </a:rPr>
                        <a:t> </a:t>
                      </a:r>
                    </a:p>
                    <a:p>
                      <a:r>
                        <a:rPr lang="en-US" sz="1100" dirty="0">
                          <a:solidFill>
                            <a:srgbClr val="002060"/>
                          </a:solidFill>
                        </a:rPr>
                        <a:t> IMPRESSION:  </a:t>
                      </a:r>
                      <a:r>
                        <a:rPr lang="en-US" sz="1100" b="0" dirty="0">
                          <a:solidFill>
                            <a:srgbClr val="002060"/>
                          </a:solidFill>
                        </a:rPr>
                        <a:t>AP chest compared to ___ through ___:  </a:t>
                      </a:r>
                    </a:p>
                    <a:p>
                      <a:r>
                        <a:rPr lang="en-US" sz="1100" dirty="0">
                          <a:solidFill>
                            <a:srgbClr val="002060"/>
                          </a:solidFill>
                        </a:rPr>
                        <a:t> </a:t>
                      </a:r>
                    </a:p>
                    <a:p>
                      <a:r>
                        <a:rPr lang="en-US" sz="1100" b="1" dirty="0">
                          <a:solidFill>
                            <a:srgbClr val="002060"/>
                          </a:solidFill>
                        </a:rPr>
                        <a:t>Large right pleural effusion has remained stable since ___.  There is extensive new opacification in the left lung in a generally perihilar distribution, most readily explained by pulmonary edema though pulmonary hemorrhage and pneumonia could be contributory.  Heart is enlarged, but hard to assess because of adjacent right pleural effusion. Right jugular line ends</a:t>
                      </a:r>
                    </a:p>
                    <a:p>
                      <a:r>
                        <a:rPr lang="en-US" sz="1100" b="1" dirty="0">
                          <a:solidFill>
                            <a:srgbClr val="002060"/>
                          </a:solidFill>
                        </a:rPr>
                        <a:t> in the mid SVC. No pneumothorax.</a:t>
                      </a:r>
                    </a:p>
                    <a:p>
                      <a:endParaRPr lang="en-US" sz="11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GENERATED</a:t>
                      </a:r>
                      <a:r>
                        <a:rPr lang="en-US" sz="1100" dirty="0">
                          <a:solidFill>
                            <a:srgbClr val="00206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2060"/>
                          </a:solidFill>
                        </a:rPr>
                        <a:t>Findings:</a:t>
                      </a:r>
                      <a:br>
                        <a:rPr lang="en-US" sz="1100" dirty="0">
                          <a:solidFill>
                            <a:srgbClr val="002060"/>
                          </a:solidFill>
                        </a:rPr>
                      </a:br>
                      <a:r>
                        <a:rPr lang="en-US" sz="1100" b="0" dirty="0">
                          <a:solidFill>
                            <a:srgbClr val="002060"/>
                          </a:solidFill>
                        </a:rPr>
                        <a:t>Portable AP erect chest radiograph obtained. Right internal jugular central venous catheter tip projects in expected position over the mid SVC. </a:t>
                      </a:r>
                      <a:r>
                        <a:rPr lang="en-US" sz="1100" b="0" dirty="0" err="1">
                          <a:solidFill>
                            <a:srgbClr val="002060"/>
                          </a:solidFill>
                        </a:rPr>
                        <a:t>Cardiomediastinal</a:t>
                      </a:r>
                      <a:r>
                        <a:rPr lang="en-US" sz="1100" b="0" dirty="0">
                          <a:solidFill>
                            <a:srgbClr val="002060"/>
                          </a:solidFill>
                        </a:rPr>
                        <a:t> silhouette is enlarged, although partially obscured inferiorly by adjacent pleural/parenchymal opacity. Large right pleural effusion is present, with a small left pleural effusion. Extensive bilateral patchy-to-confluent airspace opacities are seen, greatest in the left perihilar/mid-lower lung and in the right perihilar/right basilar lung. Associated dense right basilar veiling opacity is present, likely reflecting compressive atelectatic change adjacent to the pleural effusion. No pneumothorax.</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0" dirty="0">
                        <a:solidFill>
                          <a:srgbClr val="00206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2060"/>
                          </a:solidFill>
                        </a:rPr>
                        <a:t>Impression:</a:t>
                      </a:r>
                      <a:br>
                        <a:rPr lang="en-US" sz="1100" dirty="0">
                          <a:solidFill>
                            <a:srgbClr val="002060"/>
                          </a:solidFill>
                        </a:rPr>
                      </a:br>
                      <a:r>
                        <a:rPr lang="en-US" sz="1100" b="1" dirty="0">
                          <a:solidFill>
                            <a:srgbClr val="002060"/>
                          </a:solidFill>
                        </a:rPr>
                        <a:t>Large right pleural effusion and small left pleural effusion.</a:t>
                      </a:r>
                      <a:br>
                        <a:rPr lang="en-US" sz="1100" b="1" dirty="0">
                          <a:solidFill>
                            <a:srgbClr val="002060"/>
                          </a:solidFill>
                        </a:rPr>
                      </a:br>
                      <a:r>
                        <a:rPr lang="en-US" sz="1100" b="1" dirty="0">
                          <a:solidFill>
                            <a:srgbClr val="002060"/>
                          </a:solidFill>
                        </a:rPr>
                        <a:t>Extensive new bilateral airspace opacities, greatest in the left perihilar/mid-lower lung, favored to represent pulmonary edema in the setting of cardiomegaly/CHF.</a:t>
                      </a:r>
                      <a:br>
                        <a:rPr lang="en-US" sz="1100" b="1" dirty="0">
                          <a:solidFill>
                            <a:srgbClr val="002060"/>
                          </a:solidFill>
                        </a:rPr>
                      </a:br>
                      <a:r>
                        <a:rPr lang="en-US" sz="1100" b="1" dirty="0">
                          <a:solidFill>
                            <a:srgbClr val="002060"/>
                          </a:solidFill>
                        </a:rPr>
                        <a:t>Adjacent right basilar compressive atelectatic change.</a:t>
                      </a:r>
                      <a:br>
                        <a:rPr lang="en-US" sz="1100" b="1" dirty="0">
                          <a:solidFill>
                            <a:srgbClr val="002060"/>
                          </a:solidFill>
                        </a:rPr>
                      </a:br>
                      <a:r>
                        <a:rPr lang="en-US" sz="1100" b="1" dirty="0">
                          <a:solidFill>
                            <a:srgbClr val="002060"/>
                          </a:solidFill>
                        </a:rPr>
                        <a:t>Superimposed pneumonia, and less likely pulmonary hemorrhage depending on the clinical setting, cannot be excluded. Right internal jugular central venous catheter terminates in the mid SVC. No pneumothorax</a:t>
                      </a:r>
                      <a:r>
                        <a:rPr lang="en-US" sz="1100" b="0"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8508750"/>
                  </a:ext>
                </a:extLst>
              </a:tr>
            </a:tbl>
          </a:graphicData>
        </a:graphic>
      </p:graphicFrame>
      <p:pic>
        <p:nvPicPr>
          <p:cNvPr id="15362" name="Picture 2">
            <a:extLst>
              <a:ext uri="{FF2B5EF4-FFF2-40B4-BE49-F238E27FC236}">
                <a16:creationId xmlns:a16="http://schemas.microsoft.com/office/drawing/2014/main" id="{06907912-4075-2C9A-3DD6-01C5D9D0EA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 y="809338"/>
            <a:ext cx="2401368" cy="3929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757737"/>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E6D741D4-CC04-4FA7-0623-8ADE14D051A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E5843CD-5E23-0DD6-0C56-7682496A92FE}"/>
              </a:ext>
            </a:extLst>
          </p:cNvPr>
          <p:cNvSpPr/>
          <p:nvPr/>
        </p:nvSpPr>
        <p:spPr>
          <a:xfrm>
            <a:off x="0" y="0"/>
            <a:ext cx="9144000" cy="425777"/>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7C965E48-D9D2-E44E-8117-BA16956B55D5}"/>
              </a:ext>
            </a:extLst>
          </p:cNvPr>
          <p:cNvSpPr/>
          <p:nvPr/>
        </p:nvSpPr>
        <p:spPr>
          <a:xfrm>
            <a:off x="0" y="0"/>
            <a:ext cx="170916" cy="425777"/>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1B217D88-F36A-3000-3B65-DC3BA859FA3D}"/>
              </a:ext>
            </a:extLst>
          </p:cNvPr>
          <p:cNvSpPr/>
          <p:nvPr/>
        </p:nvSpPr>
        <p:spPr>
          <a:xfrm>
            <a:off x="320040" y="0"/>
            <a:ext cx="8503920" cy="425777"/>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Report generation - SPANISH</a:t>
            </a:r>
          </a:p>
        </p:txBody>
      </p:sp>
      <p:graphicFrame>
        <p:nvGraphicFramePr>
          <p:cNvPr id="5" name="Table 4">
            <a:extLst>
              <a:ext uri="{FF2B5EF4-FFF2-40B4-BE49-F238E27FC236}">
                <a16:creationId xmlns:a16="http://schemas.microsoft.com/office/drawing/2014/main" id="{BBB52F41-063A-BFC7-D999-2F4C8E55A508}"/>
              </a:ext>
            </a:extLst>
          </p:cNvPr>
          <p:cNvGraphicFramePr>
            <a:graphicFrameLocks noGrp="1"/>
          </p:cNvGraphicFramePr>
          <p:nvPr>
            <p:extLst>
              <p:ext uri="{D42A27DB-BD31-4B8C-83A1-F6EECF244321}">
                <p14:modId xmlns:p14="http://schemas.microsoft.com/office/powerpoint/2010/main" val="1512424018"/>
              </p:ext>
            </p:extLst>
          </p:nvPr>
        </p:nvGraphicFramePr>
        <p:xfrm>
          <a:off x="54435" y="472439"/>
          <a:ext cx="9089565" cy="4716780"/>
        </p:xfrm>
        <a:graphic>
          <a:graphicData uri="http://schemas.openxmlformats.org/drawingml/2006/table">
            <a:tbl>
              <a:tblPr firstRow="1" bandRow="1">
                <a:tableStyleId>{5C22544A-7EE6-4342-B048-85BDC9FD1C3A}</a:tableStyleId>
              </a:tblPr>
              <a:tblGrid>
                <a:gridCol w="2469619">
                  <a:extLst>
                    <a:ext uri="{9D8B030D-6E8A-4147-A177-3AD203B41FA5}">
                      <a16:colId xmlns:a16="http://schemas.microsoft.com/office/drawing/2014/main" val="1686668302"/>
                    </a:ext>
                  </a:extLst>
                </a:gridCol>
                <a:gridCol w="2580782">
                  <a:extLst>
                    <a:ext uri="{9D8B030D-6E8A-4147-A177-3AD203B41FA5}">
                      <a16:colId xmlns:a16="http://schemas.microsoft.com/office/drawing/2014/main" val="600275794"/>
                    </a:ext>
                  </a:extLst>
                </a:gridCol>
                <a:gridCol w="4039164">
                  <a:extLst>
                    <a:ext uri="{9D8B030D-6E8A-4147-A177-3AD203B41FA5}">
                      <a16:colId xmlns:a16="http://schemas.microsoft.com/office/drawing/2014/main" val="1982163497"/>
                    </a:ext>
                  </a:extLst>
                </a:gridCol>
              </a:tblGrid>
              <a:tr h="46710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200" dirty="0">
                          <a:solidFill>
                            <a:srgbClr val="002060"/>
                          </a:solidFill>
                        </a:rPr>
                        <a:t>WET READ: FINAL REPORT</a:t>
                      </a:r>
                      <a:endParaRPr lang="en-US" sz="1100" dirty="0">
                        <a:solidFill>
                          <a:srgbClr val="002060"/>
                        </a:solidFill>
                      </a:endParaRPr>
                    </a:p>
                    <a:p>
                      <a:r>
                        <a:rPr lang="en-US" sz="1100" dirty="0">
                          <a:solidFill>
                            <a:srgbClr val="002060"/>
                          </a:solidFill>
                        </a:rPr>
                        <a:t>AP CHEST, 4:34 A.M. </a:t>
                      </a:r>
                    </a:p>
                    <a:p>
                      <a:r>
                        <a:rPr lang="en-US" sz="1100" dirty="0">
                          <a:solidFill>
                            <a:srgbClr val="002060"/>
                          </a:solidFill>
                        </a:rPr>
                        <a:t>HISTORY:  </a:t>
                      </a:r>
                      <a:r>
                        <a:rPr lang="en-US" sz="1100" b="0" dirty="0">
                          <a:solidFill>
                            <a:srgbClr val="002060"/>
                          </a:solidFill>
                        </a:rPr>
                        <a:t>Craniotomy.  Diabetes insipidus and pulmonary edema.</a:t>
                      </a:r>
                    </a:p>
                    <a:p>
                      <a:r>
                        <a:rPr lang="en-US" sz="1100" b="0" dirty="0">
                          <a:solidFill>
                            <a:srgbClr val="002060"/>
                          </a:solidFill>
                        </a:rPr>
                        <a:t> </a:t>
                      </a:r>
                    </a:p>
                    <a:p>
                      <a:r>
                        <a:rPr lang="en-US" sz="1100" dirty="0">
                          <a:solidFill>
                            <a:srgbClr val="002060"/>
                          </a:solidFill>
                        </a:rPr>
                        <a:t>IMPRESSION:  </a:t>
                      </a:r>
                      <a:r>
                        <a:rPr lang="en-US" sz="1100" b="0" dirty="0">
                          <a:solidFill>
                            <a:srgbClr val="002060"/>
                          </a:solidFill>
                        </a:rPr>
                        <a:t>AP chest compared to ___:</a:t>
                      </a:r>
                    </a:p>
                    <a:p>
                      <a:r>
                        <a:rPr lang="en-US" sz="1100" dirty="0">
                          <a:solidFill>
                            <a:srgbClr val="002060"/>
                          </a:solidFill>
                        </a:rPr>
                        <a:t> </a:t>
                      </a:r>
                    </a:p>
                    <a:p>
                      <a:r>
                        <a:rPr lang="en-US" sz="1100" dirty="0">
                          <a:solidFill>
                            <a:srgbClr val="002060"/>
                          </a:solidFill>
                        </a:rPr>
                        <a:t>Extensive infiltrative pulmonary abnormality in the right lower lobe, and overlying pleural calcification are longstanding, but previous pulmonary edema in this location has improved if not resolved, leaving behind a small residual right pleural effusion. The left lung base was relatively clear on ___ and also developed some edema, which has decreased since ___. Given the severe scarring in these lungs, some pneumonia could be present and not appreciated, for example, just projecting over the right hilus, but in the left lung, there is no evidence of pneumonia. ET tube is in standard placement.  Feeding tube ends in the upper stomach.  The heart is not enlarged.  Right pleural thickening is most extensive at the apex and  unchanged.  No pneumothorax.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GENERATED</a:t>
                      </a:r>
                      <a:r>
                        <a:rPr lang="en-US" sz="1100" dirty="0">
                          <a:solidFill>
                            <a:srgbClr val="00206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err="1">
                          <a:solidFill>
                            <a:srgbClr val="002060"/>
                          </a:solidFill>
                        </a:rPr>
                        <a:t>Hallazgos</a:t>
                      </a:r>
                      <a:r>
                        <a:rPr lang="en-US" sz="1100" dirty="0">
                          <a:solidFill>
                            <a:srgbClr val="00206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err="1">
                          <a:solidFill>
                            <a:srgbClr val="002060"/>
                          </a:solidFill>
                        </a:rPr>
                        <a:t>Radiografía</a:t>
                      </a:r>
                      <a:r>
                        <a:rPr lang="en-US" sz="1000" b="0" dirty="0">
                          <a:solidFill>
                            <a:srgbClr val="002060"/>
                          </a:solidFill>
                        </a:rPr>
                        <a:t> </a:t>
                      </a:r>
                      <a:r>
                        <a:rPr lang="en-US" sz="1000" b="0" dirty="0" err="1">
                          <a:solidFill>
                            <a:srgbClr val="002060"/>
                          </a:solidFill>
                        </a:rPr>
                        <a:t>portátil</a:t>
                      </a:r>
                      <a:r>
                        <a:rPr lang="en-US" sz="1000" b="0" dirty="0">
                          <a:solidFill>
                            <a:srgbClr val="002060"/>
                          </a:solidFill>
                        </a:rPr>
                        <a:t> de </a:t>
                      </a:r>
                      <a:r>
                        <a:rPr lang="en-US" sz="1000" b="0" dirty="0" err="1">
                          <a:solidFill>
                            <a:srgbClr val="002060"/>
                          </a:solidFill>
                        </a:rPr>
                        <a:t>tórax</a:t>
                      </a:r>
                      <a:r>
                        <a:rPr lang="en-US" sz="1000" b="0" dirty="0">
                          <a:solidFill>
                            <a:srgbClr val="002060"/>
                          </a:solidFill>
                        </a:rPr>
                        <a:t> AP </a:t>
                      </a:r>
                      <a:r>
                        <a:rPr lang="en-US" sz="1000" b="0" dirty="0" err="1">
                          <a:solidFill>
                            <a:srgbClr val="002060"/>
                          </a:solidFill>
                        </a:rPr>
                        <a:t>en</a:t>
                      </a:r>
                      <a:r>
                        <a:rPr lang="en-US" sz="1000" b="0" dirty="0">
                          <a:solidFill>
                            <a:srgbClr val="002060"/>
                          </a:solidFill>
                        </a:rPr>
                        <a:t> </a:t>
                      </a:r>
                      <a:r>
                        <a:rPr lang="en-US" sz="1000" b="0" dirty="0" err="1">
                          <a:solidFill>
                            <a:srgbClr val="002060"/>
                          </a:solidFill>
                        </a:rPr>
                        <a:t>posición</a:t>
                      </a:r>
                      <a:r>
                        <a:rPr lang="en-US" sz="1000" b="0" dirty="0">
                          <a:solidFill>
                            <a:srgbClr val="002060"/>
                          </a:solidFill>
                        </a:rPr>
                        <a:t> </a:t>
                      </a:r>
                      <a:r>
                        <a:rPr lang="en-US" sz="1000" b="0" dirty="0" err="1">
                          <a:solidFill>
                            <a:srgbClr val="002060"/>
                          </a:solidFill>
                        </a:rPr>
                        <a:t>semierguida</a:t>
                      </a:r>
                      <a:r>
                        <a:rPr lang="en-US" sz="1000" b="0" dirty="0">
                          <a:solidFill>
                            <a:srgbClr val="002060"/>
                          </a:solidFill>
                        </a:rPr>
                        <a:t>. El </a:t>
                      </a:r>
                      <a:r>
                        <a:rPr lang="en-US" sz="1000" b="0" dirty="0" err="1">
                          <a:solidFill>
                            <a:srgbClr val="002060"/>
                          </a:solidFill>
                        </a:rPr>
                        <a:t>tubo</a:t>
                      </a:r>
                      <a:r>
                        <a:rPr lang="en-US" sz="1000" b="0" dirty="0">
                          <a:solidFill>
                            <a:srgbClr val="002060"/>
                          </a:solidFill>
                        </a:rPr>
                        <a:t> </a:t>
                      </a:r>
                      <a:r>
                        <a:rPr lang="en-US" sz="1000" b="0" dirty="0" err="1">
                          <a:solidFill>
                            <a:srgbClr val="002060"/>
                          </a:solidFill>
                        </a:rPr>
                        <a:t>endotraqueal</a:t>
                      </a:r>
                      <a:r>
                        <a:rPr lang="en-US" sz="1000" b="0" dirty="0">
                          <a:solidFill>
                            <a:srgbClr val="002060"/>
                          </a:solidFill>
                        </a:rPr>
                        <a:t> </a:t>
                      </a:r>
                      <a:r>
                        <a:rPr lang="en-US" sz="1000" b="0" dirty="0" err="1">
                          <a:solidFill>
                            <a:srgbClr val="002060"/>
                          </a:solidFill>
                        </a:rPr>
                        <a:t>tiene</a:t>
                      </a:r>
                      <a:r>
                        <a:rPr lang="en-US" sz="1000" b="0" dirty="0">
                          <a:solidFill>
                            <a:srgbClr val="002060"/>
                          </a:solidFill>
                        </a:rPr>
                        <a:t> la </a:t>
                      </a:r>
                      <a:r>
                        <a:rPr lang="en-US" sz="1000" b="0" dirty="0" err="1">
                          <a:solidFill>
                            <a:srgbClr val="002060"/>
                          </a:solidFill>
                        </a:rPr>
                        <a:t>punta</a:t>
                      </a:r>
                      <a:r>
                        <a:rPr lang="en-US" sz="1000" b="0" dirty="0">
                          <a:solidFill>
                            <a:srgbClr val="002060"/>
                          </a:solidFill>
                        </a:rPr>
                        <a:t> </a:t>
                      </a:r>
                      <a:r>
                        <a:rPr lang="en-US" sz="1000" b="0" dirty="0" err="1">
                          <a:solidFill>
                            <a:srgbClr val="002060"/>
                          </a:solidFill>
                        </a:rPr>
                        <a:t>en</a:t>
                      </a:r>
                      <a:r>
                        <a:rPr lang="en-US" sz="1000" b="0" dirty="0">
                          <a:solidFill>
                            <a:srgbClr val="002060"/>
                          </a:solidFill>
                        </a:rPr>
                        <a:t> </a:t>
                      </a:r>
                      <a:r>
                        <a:rPr lang="en-US" sz="1000" b="0" dirty="0" err="1">
                          <a:solidFill>
                            <a:srgbClr val="002060"/>
                          </a:solidFill>
                        </a:rPr>
                        <a:t>posición</a:t>
                      </a:r>
                      <a:r>
                        <a:rPr lang="en-US" sz="1000" b="0" dirty="0">
                          <a:solidFill>
                            <a:srgbClr val="002060"/>
                          </a:solidFill>
                        </a:rPr>
                        <a:t> </a:t>
                      </a:r>
                      <a:r>
                        <a:rPr lang="en-US" sz="1000" b="0" dirty="0" err="1">
                          <a:solidFill>
                            <a:srgbClr val="002060"/>
                          </a:solidFill>
                        </a:rPr>
                        <a:t>esperada</a:t>
                      </a:r>
                      <a:r>
                        <a:rPr lang="en-US" sz="1000" b="0" dirty="0">
                          <a:solidFill>
                            <a:srgbClr val="002060"/>
                          </a:solidFill>
                        </a:rPr>
                        <a:t> </a:t>
                      </a:r>
                      <a:r>
                        <a:rPr lang="en-US" sz="1000" b="0" dirty="0" err="1">
                          <a:solidFill>
                            <a:srgbClr val="002060"/>
                          </a:solidFill>
                        </a:rPr>
                        <a:t>dentro</a:t>
                      </a:r>
                      <a:r>
                        <a:rPr lang="en-US" sz="1000" b="0" dirty="0">
                          <a:solidFill>
                            <a:srgbClr val="002060"/>
                          </a:solidFill>
                        </a:rPr>
                        <a:t> de la </a:t>
                      </a:r>
                      <a:r>
                        <a:rPr lang="en-US" sz="1000" b="0" dirty="0" err="1">
                          <a:solidFill>
                            <a:srgbClr val="002060"/>
                          </a:solidFill>
                        </a:rPr>
                        <a:t>tráquea</a:t>
                      </a:r>
                      <a:r>
                        <a:rPr lang="en-US" sz="1000" b="0" dirty="0">
                          <a:solidFill>
                            <a:srgbClr val="002060"/>
                          </a:solidFill>
                        </a:rPr>
                        <a:t> </a:t>
                      </a:r>
                      <a:r>
                        <a:rPr lang="en-US" sz="1000" b="0" dirty="0" err="1">
                          <a:solidFill>
                            <a:srgbClr val="002060"/>
                          </a:solidFill>
                        </a:rPr>
                        <a:t>torácica</a:t>
                      </a:r>
                      <a:r>
                        <a:rPr lang="en-US" sz="1000" b="0" dirty="0">
                          <a:solidFill>
                            <a:srgbClr val="002060"/>
                          </a:solidFill>
                        </a:rPr>
                        <a:t>, </a:t>
                      </a:r>
                      <a:r>
                        <a:rPr lang="en-US" sz="1000" b="0" dirty="0" err="1">
                          <a:solidFill>
                            <a:srgbClr val="002060"/>
                          </a:solidFill>
                        </a:rPr>
                        <a:t>por</a:t>
                      </a:r>
                      <a:r>
                        <a:rPr lang="en-US" sz="1000" b="0" dirty="0">
                          <a:solidFill>
                            <a:srgbClr val="002060"/>
                          </a:solidFill>
                        </a:rPr>
                        <a:t> </a:t>
                      </a:r>
                      <a:r>
                        <a:rPr lang="en-US" sz="1000" b="0" dirty="0" err="1">
                          <a:solidFill>
                            <a:srgbClr val="002060"/>
                          </a:solidFill>
                        </a:rPr>
                        <a:t>encima</a:t>
                      </a:r>
                      <a:r>
                        <a:rPr lang="en-US" sz="1000" b="0" dirty="0">
                          <a:solidFill>
                            <a:srgbClr val="002060"/>
                          </a:solidFill>
                        </a:rPr>
                        <a:t> de la carina. La </a:t>
                      </a:r>
                      <a:r>
                        <a:rPr lang="en-US" sz="1000" b="0" dirty="0" err="1">
                          <a:solidFill>
                            <a:srgbClr val="002060"/>
                          </a:solidFill>
                        </a:rPr>
                        <a:t>sonda</a:t>
                      </a:r>
                      <a:r>
                        <a:rPr lang="en-US" sz="1000" b="0" dirty="0">
                          <a:solidFill>
                            <a:srgbClr val="002060"/>
                          </a:solidFill>
                        </a:rPr>
                        <a:t> enteral/de </a:t>
                      </a:r>
                      <a:r>
                        <a:rPr lang="en-US" sz="1000" b="0" dirty="0" err="1">
                          <a:solidFill>
                            <a:srgbClr val="002060"/>
                          </a:solidFill>
                        </a:rPr>
                        <a:t>alimentación</a:t>
                      </a:r>
                      <a:r>
                        <a:rPr lang="en-US" sz="1000" b="0" dirty="0">
                          <a:solidFill>
                            <a:srgbClr val="002060"/>
                          </a:solidFill>
                        </a:rPr>
                        <a:t> </a:t>
                      </a:r>
                      <a:r>
                        <a:rPr lang="en-US" sz="1000" b="0" dirty="0" err="1">
                          <a:solidFill>
                            <a:srgbClr val="002060"/>
                          </a:solidFill>
                        </a:rPr>
                        <a:t>desciende</a:t>
                      </a:r>
                      <a:r>
                        <a:rPr lang="en-US" sz="1000" b="0" dirty="0">
                          <a:solidFill>
                            <a:srgbClr val="002060"/>
                          </a:solidFill>
                        </a:rPr>
                        <a:t> </a:t>
                      </a:r>
                      <a:r>
                        <a:rPr lang="en-US" sz="1000" b="0" dirty="0" err="1">
                          <a:solidFill>
                            <a:srgbClr val="002060"/>
                          </a:solidFill>
                        </a:rPr>
                        <a:t>por</a:t>
                      </a:r>
                      <a:r>
                        <a:rPr lang="en-US" sz="1000" b="0" dirty="0">
                          <a:solidFill>
                            <a:srgbClr val="002060"/>
                          </a:solidFill>
                        </a:rPr>
                        <a:t> </a:t>
                      </a:r>
                      <a:r>
                        <a:rPr lang="en-US" sz="1000" b="0" dirty="0" err="1">
                          <a:solidFill>
                            <a:srgbClr val="002060"/>
                          </a:solidFill>
                        </a:rPr>
                        <a:t>debajo</a:t>
                      </a:r>
                      <a:r>
                        <a:rPr lang="en-US" sz="1000" b="0" dirty="0">
                          <a:solidFill>
                            <a:srgbClr val="002060"/>
                          </a:solidFill>
                        </a:rPr>
                        <a:t> del </a:t>
                      </a:r>
                      <a:r>
                        <a:rPr lang="en-US" sz="1000" b="0" dirty="0" err="1">
                          <a:solidFill>
                            <a:srgbClr val="002060"/>
                          </a:solidFill>
                        </a:rPr>
                        <a:t>diafragma</a:t>
                      </a:r>
                      <a:r>
                        <a:rPr lang="en-US" sz="1000" b="0" dirty="0">
                          <a:solidFill>
                            <a:srgbClr val="002060"/>
                          </a:solidFill>
                        </a:rPr>
                        <a:t>, con la </a:t>
                      </a:r>
                      <a:r>
                        <a:rPr lang="en-US" sz="1000" b="0" dirty="0" err="1">
                          <a:solidFill>
                            <a:srgbClr val="002060"/>
                          </a:solidFill>
                        </a:rPr>
                        <a:t>punta</a:t>
                      </a:r>
                      <a:r>
                        <a:rPr lang="en-US" sz="1000" b="0" dirty="0">
                          <a:solidFill>
                            <a:srgbClr val="002060"/>
                          </a:solidFill>
                        </a:rPr>
                        <a:t> distal </a:t>
                      </a:r>
                      <a:r>
                        <a:rPr lang="en-US" sz="1000" b="0" dirty="0" err="1">
                          <a:solidFill>
                            <a:srgbClr val="002060"/>
                          </a:solidFill>
                        </a:rPr>
                        <a:t>proyectándose</a:t>
                      </a:r>
                      <a:r>
                        <a:rPr lang="en-US" sz="1000" b="0" dirty="0">
                          <a:solidFill>
                            <a:srgbClr val="002060"/>
                          </a:solidFill>
                        </a:rPr>
                        <a:t> </a:t>
                      </a:r>
                      <a:r>
                        <a:rPr lang="en-US" sz="1000" b="0" dirty="0" err="1">
                          <a:solidFill>
                            <a:srgbClr val="002060"/>
                          </a:solidFill>
                        </a:rPr>
                        <a:t>sobre</a:t>
                      </a:r>
                      <a:r>
                        <a:rPr lang="en-US" sz="1000" b="0" dirty="0">
                          <a:solidFill>
                            <a:srgbClr val="002060"/>
                          </a:solidFill>
                        </a:rPr>
                        <a:t> la </a:t>
                      </a:r>
                      <a:r>
                        <a:rPr lang="en-US" sz="1000" b="0" dirty="0" err="1">
                          <a:solidFill>
                            <a:srgbClr val="002060"/>
                          </a:solidFill>
                        </a:rPr>
                        <a:t>porción</a:t>
                      </a:r>
                      <a:r>
                        <a:rPr lang="en-US" sz="1000" b="0" dirty="0">
                          <a:solidFill>
                            <a:srgbClr val="002060"/>
                          </a:solidFill>
                        </a:rPr>
                        <a:t> superior del </a:t>
                      </a:r>
                      <a:r>
                        <a:rPr lang="en-US" sz="1000" b="0" dirty="0" err="1">
                          <a:solidFill>
                            <a:srgbClr val="002060"/>
                          </a:solidFill>
                        </a:rPr>
                        <a:t>estómago</a:t>
                      </a:r>
                      <a:r>
                        <a:rPr lang="en-US" sz="1000" b="0" dirty="0">
                          <a:solidFill>
                            <a:srgbClr val="002060"/>
                          </a:solidFill>
                        </a:rPr>
                        <a:t>/</a:t>
                      </a:r>
                      <a:r>
                        <a:rPr lang="en-US" sz="1000" b="0" dirty="0" err="1">
                          <a:solidFill>
                            <a:srgbClr val="002060"/>
                          </a:solidFill>
                        </a:rPr>
                        <a:t>región</a:t>
                      </a:r>
                      <a:r>
                        <a:rPr lang="en-US" sz="1000" b="0" dirty="0">
                          <a:solidFill>
                            <a:srgbClr val="002060"/>
                          </a:solidFill>
                        </a:rPr>
                        <a:t> </a:t>
                      </a:r>
                      <a:r>
                        <a:rPr lang="en-US" sz="1000" b="0" dirty="0" err="1">
                          <a:solidFill>
                            <a:srgbClr val="002060"/>
                          </a:solidFill>
                        </a:rPr>
                        <a:t>gástrica</a:t>
                      </a:r>
                      <a:r>
                        <a:rPr lang="en-US" sz="1000" b="0" dirty="0">
                          <a:solidFill>
                            <a:srgbClr val="002060"/>
                          </a:solidFill>
                        </a:rPr>
                        <a:t> proximal. La </a:t>
                      </a:r>
                      <a:r>
                        <a:rPr lang="en-US" sz="1000" b="0" dirty="0" err="1">
                          <a:solidFill>
                            <a:srgbClr val="002060"/>
                          </a:solidFill>
                        </a:rPr>
                        <a:t>silueta</a:t>
                      </a:r>
                      <a:r>
                        <a:rPr lang="en-US" sz="1000" b="0" dirty="0">
                          <a:solidFill>
                            <a:srgbClr val="002060"/>
                          </a:solidFill>
                        </a:rPr>
                        <a:t> </a:t>
                      </a:r>
                      <a:r>
                        <a:rPr lang="en-US" sz="1000" b="0" dirty="0" err="1">
                          <a:solidFill>
                            <a:srgbClr val="002060"/>
                          </a:solidFill>
                        </a:rPr>
                        <a:t>cardiomediastínica</a:t>
                      </a:r>
                      <a:r>
                        <a:rPr lang="en-US" sz="1000" b="0" dirty="0">
                          <a:solidFill>
                            <a:srgbClr val="002060"/>
                          </a:solidFill>
                        </a:rPr>
                        <a:t> no </a:t>
                      </a:r>
                      <a:r>
                        <a:rPr lang="en-US" sz="1000" b="0" dirty="0" err="1">
                          <a:solidFill>
                            <a:srgbClr val="002060"/>
                          </a:solidFill>
                        </a:rPr>
                        <a:t>está</a:t>
                      </a:r>
                      <a:r>
                        <a:rPr lang="en-US" sz="1000" b="0" dirty="0">
                          <a:solidFill>
                            <a:srgbClr val="002060"/>
                          </a:solidFill>
                        </a:rPr>
                        <a:t> </a:t>
                      </a:r>
                      <a:r>
                        <a:rPr lang="en-US" sz="1000" b="0" dirty="0" err="1">
                          <a:solidFill>
                            <a:srgbClr val="002060"/>
                          </a:solidFill>
                        </a:rPr>
                        <a:t>aumentada</a:t>
                      </a:r>
                      <a:r>
                        <a:rPr lang="en-US" sz="1000" b="0" dirty="0">
                          <a:solidFill>
                            <a:srgbClr val="002060"/>
                          </a:solidFill>
                        </a:rPr>
                        <a:t> de </a:t>
                      </a:r>
                      <a:r>
                        <a:rPr lang="en-US" sz="1000" b="0" dirty="0" err="1">
                          <a:solidFill>
                            <a:srgbClr val="002060"/>
                          </a:solidFill>
                        </a:rPr>
                        <a:t>tamaño</a:t>
                      </a:r>
                      <a:r>
                        <a:rPr lang="en-US" sz="1000" b="0" dirty="0">
                          <a:solidFill>
                            <a:srgbClr val="002060"/>
                          </a:solidFill>
                        </a:rPr>
                        <a:t>. Se </a:t>
                      </a:r>
                      <a:r>
                        <a:rPr lang="en-US" sz="1000" b="0" dirty="0" err="1">
                          <a:solidFill>
                            <a:srgbClr val="002060"/>
                          </a:solidFill>
                        </a:rPr>
                        <a:t>observa</a:t>
                      </a:r>
                      <a:r>
                        <a:rPr lang="en-US" sz="1000" b="0" dirty="0">
                          <a:solidFill>
                            <a:srgbClr val="002060"/>
                          </a:solidFill>
                        </a:rPr>
                        <a:t> </a:t>
                      </a:r>
                      <a:r>
                        <a:rPr lang="en-US" sz="1000" b="0" dirty="0" err="1">
                          <a:solidFill>
                            <a:srgbClr val="002060"/>
                          </a:solidFill>
                        </a:rPr>
                        <a:t>una</a:t>
                      </a:r>
                      <a:r>
                        <a:rPr lang="en-US" sz="1000" b="0" dirty="0">
                          <a:solidFill>
                            <a:srgbClr val="002060"/>
                          </a:solidFill>
                        </a:rPr>
                        <a:t> </a:t>
                      </a:r>
                      <a:r>
                        <a:rPr lang="en-US" sz="1000" b="0" dirty="0" err="1">
                          <a:solidFill>
                            <a:srgbClr val="002060"/>
                          </a:solidFill>
                        </a:rPr>
                        <a:t>anormalidad</a:t>
                      </a:r>
                      <a:r>
                        <a:rPr lang="en-US" sz="1000" b="0" dirty="0">
                          <a:solidFill>
                            <a:srgbClr val="002060"/>
                          </a:solidFill>
                        </a:rPr>
                        <a:t> </a:t>
                      </a:r>
                      <a:r>
                        <a:rPr lang="en-US" sz="1000" b="0" dirty="0" err="1">
                          <a:solidFill>
                            <a:srgbClr val="002060"/>
                          </a:solidFill>
                        </a:rPr>
                        <a:t>pleuropulmonar</a:t>
                      </a:r>
                      <a:r>
                        <a:rPr lang="en-US" sz="1000" b="0" dirty="0">
                          <a:solidFill>
                            <a:srgbClr val="002060"/>
                          </a:solidFill>
                        </a:rPr>
                        <a:t> </a:t>
                      </a:r>
                      <a:r>
                        <a:rPr lang="en-US" sz="1000" b="0" dirty="0" err="1">
                          <a:solidFill>
                            <a:srgbClr val="002060"/>
                          </a:solidFill>
                        </a:rPr>
                        <a:t>crónica</a:t>
                      </a:r>
                      <a:r>
                        <a:rPr lang="en-US" sz="1000" b="0" dirty="0">
                          <a:solidFill>
                            <a:srgbClr val="002060"/>
                          </a:solidFill>
                        </a:rPr>
                        <a:t> </a:t>
                      </a:r>
                      <a:r>
                        <a:rPr lang="en-US" sz="1000" b="0" dirty="0" err="1">
                          <a:solidFill>
                            <a:srgbClr val="002060"/>
                          </a:solidFill>
                        </a:rPr>
                        <a:t>derecha</a:t>
                      </a:r>
                      <a:r>
                        <a:rPr lang="en-US" sz="1000" b="0" dirty="0">
                          <a:solidFill>
                            <a:srgbClr val="002060"/>
                          </a:solidFill>
                        </a:rPr>
                        <a:t> con </a:t>
                      </a:r>
                      <a:r>
                        <a:rPr lang="en-US" sz="1000" b="0" dirty="0" err="1">
                          <a:solidFill>
                            <a:srgbClr val="002060"/>
                          </a:solidFill>
                        </a:rPr>
                        <a:t>engrosamiento</a:t>
                      </a:r>
                      <a:r>
                        <a:rPr lang="en-US" sz="1000" b="0" dirty="0">
                          <a:solidFill>
                            <a:srgbClr val="002060"/>
                          </a:solidFill>
                        </a:rPr>
                        <a:t> pleural y </a:t>
                      </a:r>
                      <a:r>
                        <a:rPr lang="en-US" sz="1000" b="0" dirty="0" err="1">
                          <a:solidFill>
                            <a:srgbClr val="002060"/>
                          </a:solidFill>
                        </a:rPr>
                        <a:t>cambios</a:t>
                      </a:r>
                      <a:r>
                        <a:rPr lang="en-US" sz="1000" b="0" dirty="0">
                          <a:solidFill>
                            <a:srgbClr val="002060"/>
                          </a:solidFill>
                        </a:rPr>
                        <a:t> </a:t>
                      </a:r>
                      <a:r>
                        <a:rPr lang="en-US" sz="1000" b="0" dirty="0" err="1">
                          <a:solidFill>
                            <a:srgbClr val="002060"/>
                          </a:solidFill>
                        </a:rPr>
                        <a:t>pleurales</a:t>
                      </a:r>
                      <a:r>
                        <a:rPr lang="en-US" sz="1000" b="0" dirty="0">
                          <a:solidFill>
                            <a:srgbClr val="002060"/>
                          </a:solidFill>
                        </a:rPr>
                        <a:t> </a:t>
                      </a:r>
                      <a:r>
                        <a:rPr lang="en-US" sz="1000" b="0" dirty="0" err="1">
                          <a:solidFill>
                            <a:srgbClr val="002060"/>
                          </a:solidFill>
                        </a:rPr>
                        <a:t>calcificados</a:t>
                      </a:r>
                      <a:r>
                        <a:rPr lang="en-US" sz="1000" b="0" dirty="0">
                          <a:solidFill>
                            <a:srgbClr val="002060"/>
                          </a:solidFill>
                        </a:rPr>
                        <a:t>/</a:t>
                      </a:r>
                      <a:r>
                        <a:rPr lang="en-US" sz="1000" b="0" dirty="0" err="1">
                          <a:solidFill>
                            <a:srgbClr val="002060"/>
                          </a:solidFill>
                        </a:rPr>
                        <a:t>cicatriciales</a:t>
                      </a:r>
                      <a:r>
                        <a:rPr lang="en-US" sz="1000" b="0" dirty="0">
                          <a:solidFill>
                            <a:srgbClr val="002060"/>
                          </a:solidFill>
                        </a:rPr>
                        <a:t>, </a:t>
                      </a:r>
                      <a:r>
                        <a:rPr lang="en-US" sz="1000" b="0" dirty="0" err="1">
                          <a:solidFill>
                            <a:srgbClr val="002060"/>
                          </a:solidFill>
                        </a:rPr>
                        <a:t>más</a:t>
                      </a:r>
                      <a:r>
                        <a:rPr lang="en-US" sz="1000" b="0" dirty="0">
                          <a:solidFill>
                            <a:srgbClr val="002060"/>
                          </a:solidFill>
                        </a:rPr>
                        <a:t> </a:t>
                      </a:r>
                      <a:r>
                        <a:rPr lang="en-US" sz="1000" b="0" dirty="0" err="1">
                          <a:solidFill>
                            <a:srgbClr val="002060"/>
                          </a:solidFill>
                        </a:rPr>
                        <a:t>marcados</a:t>
                      </a:r>
                      <a:r>
                        <a:rPr lang="en-US" sz="1000" b="0" dirty="0">
                          <a:solidFill>
                            <a:srgbClr val="002060"/>
                          </a:solidFill>
                        </a:rPr>
                        <a:t> </a:t>
                      </a:r>
                      <a:r>
                        <a:rPr lang="en-US" sz="1000" b="0" dirty="0" err="1">
                          <a:solidFill>
                            <a:srgbClr val="002060"/>
                          </a:solidFill>
                        </a:rPr>
                        <a:t>en</a:t>
                      </a:r>
                      <a:r>
                        <a:rPr lang="en-US" sz="1000" b="0" dirty="0">
                          <a:solidFill>
                            <a:srgbClr val="002060"/>
                          </a:solidFill>
                        </a:rPr>
                        <a:t> </a:t>
                      </a:r>
                      <a:r>
                        <a:rPr lang="en-US" sz="1000" b="0" dirty="0" err="1">
                          <a:solidFill>
                            <a:srgbClr val="002060"/>
                          </a:solidFill>
                        </a:rPr>
                        <a:t>el</a:t>
                      </a:r>
                      <a:r>
                        <a:rPr lang="en-US" sz="1000" b="0" dirty="0">
                          <a:solidFill>
                            <a:srgbClr val="002060"/>
                          </a:solidFill>
                        </a:rPr>
                        <a:t> </a:t>
                      </a:r>
                      <a:r>
                        <a:rPr lang="en-US" sz="1000" b="0" dirty="0" err="1">
                          <a:solidFill>
                            <a:srgbClr val="002060"/>
                          </a:solidFill>
                        </a:rPr>
                        <a:t>ápex</a:t>
                      </a:r>
                      <a:r>
                        <a:rPr lang="en-US" sz="1000" b="0" dirty="0">
                          <a:solidFill>
                            <a:srgbClr val="002060"/>
                          </a:solidFill>
                        </a:rPr>
                        <a:t> derecho y </a:t>
                      </a:r>
                      <a:r>
                        <a:rPr lang="en-US" sz="1000" b="0" dirty="0" err="1">
                          <a:solidFill>
                            <a:srgbClr val="002060"/>
                          </a:solidFill>
                        </a:rPr>
                        <a:t>en</a:t>
                      </a:r>
                      <a:r>
                        <a:rPr lang="en-US" sz="1000" b="0" dirty="0">
                          <a:solidFill>
                            <a:srgbClr val="002060"/>
                          </a:solidFill>
                        </a:rPr>
                        <a:t> </a:t>
                      </a:r>
                      <a:r>
                        <a:rPr lang="en-US" sz="1000" b="0" dirty="0" err="1">
                          <a:solidFill>
                            <a:srgbClr val="002060"/>
                          </a:solidFill>
                        </a:rPr>
                        <a:t>el</a:t>
                      </a:r>
                      <a:r>
                        <a:rPr lang="en-US" sz="1000" b="0" dirty="0">
                          <a:solidFill>
                            <a:srgbClr val="002060"/>
                          </a:solidFill>
                        </a:rPr>
                        <a:t> </a:t>
                      </a:r>
                      <a:r>
                        <a:rPr lang="en-US" sz="1000" b="0" dirty="0" err="1">
                          <a:solidFill>
                            <a:srgbClr val="002060"/>
                          </a:solidFill>
                        </a:rPr>
                        <a:t>hemitórax</a:t>
                      </a:r>
                      <a:r>
                        <a:rPr lang="en-US" sz="1000" b="0" dirty="0">
                          <a:solidFill>
                            <a:srgbClr val="002060"/>
                          </a:solidFill>
                        </a:rPr>
                        <a:t> superior lateral derecho. </a:t>
                      </a:r>
                      <a:r>
                        <a:rPr lang="en-US" sz="1000" b="0" dirty="0" err="1">
                          <a:solidFill>
                            <a:srgbClr val="002060"/>
                          </a:solidFill>
                        </a:rPr>
                        <a:t>Persisten</a:t>
                      </a:r>
                      <a:r>
                        <a:rPr lang="en-US" sz="1000" b="0" dirty="0">
                          <a:solidFill>
                            <a:srgbClr val="002060"/>
                          </a:solidFill>
                        </a:rPr>
                        <a:t> </a:t>
                      </a:r>
                      <a:r>
                        <a:rPr lang="en-US" sz="1000" b="0" dirty="0" err="1">
                          <a:solidFill>
                            <a:srgbClr val="002060"/>
                          </a:solidFill>
                        </a:rPr>
                        <a:t>opacidades</a:t>
                      </a:r>
                      <a:r>
                        <a:rPr lang="en-US" sz="1000" b="0" dirty="0">
                          <a:solidFill>
                            <a:srgbClr val="002060"/>
                          </a:solidFill>
                        </a:rPr>
                        <a:t> </a:t>
                      </a:r>
                      <a:r>
                        <a:rPr lang="en-US" sz="1000" b="0" dirty="0" err="1">
                          <a:solidFill>
                            <a:srgbClr val="002060"/>
                          </a:solidFill>
                        </a:rPr>
                        <a:t>intersticiales</a:t>
                      </a:r>
                      <a:r>
                        <a:rPr lang="en-US" sz="1000" b="0" dirty="0">
                          <a:solidFill>
                            <a:srgbClr val="002060"/>
                          </a:solidFill>
                        </a:rPr>
                        <a:t>/</a:t>
                      </a:r>
                      <a:r>
                        <a:rPr lang="en-US" sz="1000" b="0" dirty="0" err="1">
                          <a:solidFill>
                            <a:srgbClr val="002060"/>
                          </a:solidFill>
                        </a:rPr>
                        <a:t>alveolares</a:t>
                      </a:r>
                      <a:r>
                        <a:rPr lang="en-US" sz="1000" b="0" dirty="0">
                          <a:solidFill>
                            <a:srgbClr val="002060"/>
                          </a:solidFill>
                        </a:rPr>
                        <a:t> </a:t>
                      </a:r>
                      <a:r>
                        <a:rPr lang="en-US" sz="1000" b="0" dirty="0" err="1">
                          <a:solidFill>
                            <a:srgbClr val="002060"/>
                          </a:solidFill>
                        </a:rPr>
                        <a:t>gruesas</a:t>
                      </a:r>
                      <a:r>
                        <a:rPr lang="en-US" sz="1000" b="0" dirty="0">
                          <a:solidFill>
                            <a:srgbClr val="002060"/>
                          </a:solidFill>
                        </a:rPr>
                        <a:t>, </a:t>
                      </a:r>
                      <a:r>
                        <a:rPr lang="en-US" sz="1000" b="0" dirty="0" err="1">
                          <a:solidFill>
                            <a:srgbClr val="002060"/>
                          </a:solidFill>
                        </a:rPr>
                        <a:t>parcheadas</a:t>
                      </a:r>
                      <a:r>
                        <a:rPr lang="en-US" sz="1000" b="0" dirty="0">
                          <a:solidFill>
                            <a:srgbClr val="002060"/>
                          </a:solidFill>
                        </a:rPr>
                        <a:t> a </a:t>
                      </a:r>
                      <a:r>
                        <a:rPr lang="en-US" sz="1000" b="0" dirty="0" err="1">
                          <a:solidFill>
                            <a:srgbClr val="002060"/>
                          </a:solidFill>
                        </a:rPr>
                        <a:t>confluentes</a:t>
                      </a:r>
                      <a:r>
                        <a:rPr lang="en-US" sz="1000" b="0" dirty="0">
                          <a:solidFill>
                            <a:srgbClr val="002060"/>
                          </a:solidFill>
                        </a:rPr>
                        <a:t>, </a:t>
                      </a:r>
                      <a:r>
                        <a:rPr lang="en-US" sz="1000" b="0" dirty="0" err="1">
                          <a:solidFill>
                            <a:srgbClr val="002060"/>
                          </a:solidFill>
                        </a:rPr>
                        <a:t>en</a:t>
                      </a:r>
                      <a:r>
                        <a:rPr lang="en-US" sz="1000" b="0" dirty="0">
                          <a:solidFill>
                            <a:srgbClr val="002060"/>
                          </a:solidFill>
                        </a:rPr>
                        <a:t> </a:t>
                      </a:r>
                      <a:r>
                        <a:rPr lang="en-US" sz="1000" b="0" dirty="0" err="1">
                          <a:solidFill>
                            <a:srgbClr val="002060"/>
                          </a:solidFill>
                        </a:rPr>
                        <a:t>el</a:t>
                      </a:r>
                      <a:r>
                        <a:rPr lang="en-US" sz="1000" b="0" dirty="0">
                          <a:solidFill>
                            <a:srgbClr val="002060"/>
                          </a:solidFill>
                        </a:rPr>
                        <a:t> </a:t>
                      </a:r>
                      <a:r>
                        <a:rPr lang="en-US" sz="1000" b="0" dirty="0" err="1">
                          <a:solidFill>
                            <a:srgbClr val="002060"/>
                          </a:solidFill>
                        </a:rPr>
                        <a:t>pulmón</a:t>
                      </a:r>
                      <a:r>
                        <a:rPr lang="en-US" sz="1000" b="0" dirty="0">
                          <a:solidFill>
                            <a:srgbClr val="002060"/>
                          </a:solidFill>
                        </a:rPr>
                        <a:t> derecho medio e inferior, </a:t>
                      </a:r>
                      <a:r>
                        <a:rPr lang="en-US" sz="1000" b="0" dirty="0" err="1">
                          <a:solidFill>
                            <a:srgbClr val="002060"/>
                          </a:solidFill>
                        </a:rPr>
                        <a:t>predominando</a:t>
                      </a:r>
                      <a:r>
                        <a:rPr lang="en-US" sz="1000" b="0" dirty="0">
                          <a:solidFill>
                            <a:srgbClr val="002060"/>
                          </a:solidFill>
                        </a:rPr>
                        <a:t> </a:t>
                      </a:r>
                      <a:r>
                        <a:rPr lang="en-US" sz="1000" b="0" dirty="0" err="1">
                          <a:solidFill>
                            <a:srgbClr val="002060"/>
                          </a:solidFill>
                        </a:rPr>
                        <a:t>en</a:t>
                      </a:r>
                      <a:r>
                        <a:rPr lang="en-US" sz="1000" b="0" dirty="0">
                          <a:solidFill>
                            <a:srgbClr val="002060"/>
                          </a:solidFill>
                        </a:rPr>
                        <a:t> la base </a:t>
                      </a:r>
                      <a:r>
                        <a:rPr lang="en-US" sz="1000" b="0" dirty="0" err="1">
                          <a:solidFill>
                            <a:srgbClr val="002060"/>
                          </a:solidFill>
                        </a:rPr>
                        <a:t>derecha</a:t>
                      </a:r>
                      <a:r>
                        <a:rPr lang="en-US" sz="1000" b="0" dirty="0">
                          <a:solidFill>
                            <a:srgbClr val="002060"/>
                          </a:solidFill>
                        </a:rPr>
                        <a:t>, con </a:t>
                      </a:r>
                      <a:r>
                        <a:rPr lang="en-US" sz="1000" b="0" dirty="0" err="1">
                          <a:solidFill>
                            <a:srgbClr val="002060"/>
                          </a:solidFill>
                        </a:rPr>
                        <a:t>opacidad</a:t>
                      </a:r>
                      <a:r>
                        <a:rPr lang="en-US" sz="1000" b="0" dirty="0">
                          <a:solidFill>
                            <a:srgbClr val="002060"/>
                          </a:solidFill>
                        </a:rPr>
                        <a:t> </a:t>
                      </a:r>
                      <a:r>
                        <a:rPr lang="en-US" sz="1000" b="0" dirty="0" err="1">
                          <a:solidFill>
                            <a:srgbClr val="002060"/>
                          </a:solidFill>
                        </a:rPr>
                        <a:t>parcheada</a:t>
                      </a:r>
                      <a:r>
                        <a:rPr lang="en-US" sz="1000" b="0" dirty="0">
                          <a:solidFill>
                            <a:srgbClr val="002060"/>
                          </a:solidFill>
                        </a:rPr>
                        <a:t> </a:t>
                      </a:r>
                      <a:r>
                        <a:rPr lang="en-US" sz="1000" b="0" dirty="0" err="1">
                          <a:solidFill>
                            <a:srgbClr val="002060"/>
                          </a:solidFill>
                        </a:rPr>
                        <a:t>más</a:t>
                      </a:r>
                      <a:r>
                        <a:rPr lang="en-US" sz="1000" b="0" dirty="0">
                          <a:solidFill>
                            <a:srgbClr val="002060"/>
                          </a:solidFill>
                        </a:rPr>
                        <a:t> </a:t>
                      </a:r>
                      <a:r>
                        <a:rPr lang="en-US" sz="1000" b="0" dirty="0" err="1">
                          <a:solidFill>
                            <a:srgbClr val="002060"/>
                          </a:solidFill>
                        </a:rPr>
                        <a:t>leve</a:t>
                      </a:r>
                      <a:r>
                        <a:rPr lang="en-US" sz="1000" b="0" dirty="0">
                          <a:solidFill>
                            <a:srgbClr val="002060"/>
                          </a:solidFill>
                        </a:rPr>
                        <a:t> </a:t>
                      </a:r>
                      <a:r>
                        <a:rPr lang="en-US" sz="1000" b="0" dirty="0" err="1">
                          <a:solidFill>
                            <a:srgbClr val="002060"/>
                          </a:solidFill>
                        </a:rPr>
                        <a:t>en</a:t>
                      </a:r>
                      <a:r>
                        <a:rPr lang="en-US" sz="1000" b="0" dirty="0">
                          <a:solidFill>
                            <a:srgbClr val="002060"/>
                          </a:solidFill>
                        </a:rPr>
                        <a:t> la base </a:t>
                      </a:r>
                      <a:r>
                        <a:rPr lang="en-US" sz="1000" b="0" dirty="0" err="1">
                          <a:solidFill>
                            <a:srgbClr val="002060"/>
                          </a:solidFill>
                        </a:rPr>
                        <a:t>pulmonar</a:t>
                      </a:r>
                      <a:r>
                        <a:rPr lang="en-US" sz="1000" b="0" dirty="0">
                          <a:solidFill>
                            <a:srgbClr val="002060"/>
                          </a:solidFill>
                        </a:rPr>
                        <a:t> </a:t>
                      </a:r>
                      <a:r>
                        <a:rPr lang="en-US" sz="1000" b="0" dirty="0" err="1">
                          <a:solidFill>
                            <a:srgbClr val="002060"/>
                          </a:solidFill>
                        </a:rPr>
                        <a:t>izquierda</a:t>
                      </a:r>
                      <a:r>
                        <a:rPr lang="en-US" sz="1000" b="0" dirty="0">
                          <a:solidFill>
                            <a:srgbClr val="002060"/>
                          </a:solidFill>
                        </a:rPr>
                        <a:t>. Hay un </a:t>
                      </a:r>
                      <a:r>
                        <a:rPr lang="en-US" sz="1000" b="0" dirty="0" err="1">
                          <a:solidFill>
                            <a:srgbClr val="002060"/>
                          </a:solidFill>
                        </a:rPr>
                        <a:t>pequeño</a:t>
                      </a:r>
                      <a:r>
                        <a:rPr lang="en-US" sz="1000" b="0" dirty="0">
                          <a:solidFill>
                            <a:srgbClr val="002060"/>
                          </a:solidFill>
                        </a:rPr>
                        <a:t> </a:t>
                      </a:r>
                      <a:r>
                        <a:rPr lang="en-US" sz="1000" b="0" dirty="0" err="1">
                          <a:solidFill>
                            <a:srgbClr val="002060"/>
                          </a:solidFill>
                        </a:rPr>
                        <a:t>derrame</a:t>
                      </a:r>
                      <a:r>
                        <a:rPr lang="en-US" sz="1000" b="0" dirty="0">
                          <a:solidFill>
                            <a:srgbClr val="002060"/>
                          </a:solidFill>
                        </a:rPr>
                        <a:t> pleural residual derecho. No hay </a:t>
                      </a:r>
                      <a:r>
                        <a:rPr lang="en-US" sz="1000" b="0" dirty="0" err="1">
                          <a:solidFill>
                            <a:srgbClr val="002060"/>
                          </a:solidFill>
                        </a:rPr>
                        <a:t>neumotórax</a:t>
                      </a:r>
                      <a:r>
                        <a:rPr lang="en-US" sz="1000" b="0" dirty="0">
                          <a:solidFill>
                            <a:srgbClr val="00206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err="1">
                          <a:solidFill>
                            <a:srgbClr val="002060"/>
                          </a:solidFill>
                        </a:rPr>
                        <a:t>Impresión</a:t>
                      </a:r>
                      <a:r>
                        <a:rPr lang="en-US" sz="1050" dirty="0">
                          <a:solidFill>
                            <a:srgbClr val="002060"/>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2060"/>
                          </a:solidFill>
                        </a:rPr>
                        <a:t>1. </a:t>
                      </a:r>
                      <a:r>
                        <a:rPr lang="en-US" sz="1000" dirty="0" err="1">
                          <a:solidFill>
                            <a:srgbClr val="002060"/>
                          </a:solidFill>
                        </a:rPr>
                        <a:t>Cambios</a:t>
                      </a:r>
                      <a:r>
                        <a:rPr lang="en-US" sz="1000" dirty="0">
                          <a:solidFill>
                            <a:srgbClr val="002060"/>
                          </a:solidFill>
                        </a:rPr>
                        <a:t> </a:t>
                      </a:r>
                      <a:r>
                        <a:rPr lang="en-US" sz="1000" dirty="0" err="1">
                          <a:solidFill>
                            <a:srgbClr val="002060"/>
                          </a:solidFill>
                        </a:rPr>
                        <a:t>cicatriciales</a:t>
                      </a:r>
                      <a:r>
                        <a:rPr lang="en-US" sz="1000" dirty="0">
                          <a:solidFill>
                            <a:srgbClr val="002060"/>
                          </a:solidFill>
                        </a:rPr>
                        <a:t> </a:t>
                      </a:r>
                      <a:r>
                        <a:rPr lang="en-US" sz="1000" dirty="0" err="1">
                          <a:solidFill>
                            <a:srgbClr val="002060"/>
                          </a:solidFill>
                        </a:rPr>
                        <a:t>pleuroparenquimatosos</a:t>
                      </a:r>
                      <a:r>
                        <a:rPr lang="en-US" sz="1000" dirty="0">
                          <a:solidFill>
                            <a:srgbClr val="002060"/>
                          </a:solidFill>
                        </a:rPr>
                        <a:t> </a:t>
                      </a:r>
                      <a:r>
                        <a:rPr lang="en-US" sz="1000" dirty="0" err="1">
                          <a:solidFill>
                            <a:srgbClr val="002060"/>
                          </a:solidFill>
                        </a:rPr>
                        <a:t>crónicos</a:t>
                      </a:r>
                      <a:r>
                        <a:rPr lang="en-US" sz="1000" dirty="0">
                          <a:solidFill>
                            <a:srgbClr val="002060"/>
                          </a:solidFill>
                        </a:rPr>
                        <a:t> del </a:t>
                      </a:r>
                      <a:r>
                        <a:rPr lang="en-US" sz="1000" dirty="0" err="1">
                          <a:solidFill>
                            <a:srgbClr val="002060"/>
                          </a:solidFill>
                        </a:rPr>
                        <a:t>hemitórax</a:t>
                      </a:r>
                      <a:r>
                        <a:rPr lang="en-US" sz="1000" dirty="0">
                          <a:solidFill>
                            <a:srgbClr val="002060"/>
                          </a:solidFill>
                        </a:rPr>
                        <a:t> derecho con </a:t>
                      </a:r>
                      <a:r>
                        <a:rPr lang="en-US" sz="1000" dirty="0" err="1">
                          <a:solidFill>
                            <a:srgbClr val="002060"/>
                          </a:solidFill>
                        </a:rPr>
                        <a:t>engrosamiento</a:t>
                      </a:r>
                      <a:r>
                        <a:rPr lang="en-US" sz="1000" dirty="0">
                          <a:solidFill>
                            <a:srgbClr val="002060"/>
                          </a:solidFill>
                        </a:rPr>
                        <a:t> pleural y </a:t>
                      </a:r>
                      <a:r>
                        <a:rPr lang="en-US" sz="1000" dirty="0" err="1">
                          <a:solidFill>
                            <a:srgbClr val="002060"/>
                          </a:solidFill>
                        </a:rPr>
                        <a:t>cambios</a:t>
                      </a:r>
                      <a:r>
                        <a:rPr lang="en-US" sz="1000" dirty="0">
                          <a:solidFill>
                            <a:srgbClr val="002060"/>
                          </a:solidFill>
                        </a:rPr>
                        <a:t> </a:t>
                      </a:r>
                      <a:r>
                        <a:rPr lang="en-US" sz="1000" dirty="0" err="1">
                          <a:solidFill>
                            <a:srgbClr val="002060"/>
                          </a:solidFill>
                        </a:rPr>
                        <a:t>pleurales</a:t>
                      </a:r>
                      <a:r>
                        <a:rPr lang="en-US" sz="1000" dirty="0">
                          <a:solidFill>
                            <a:srgbClr val="002060"/>
                          </a:solidFill>
                        </a:rPr>
                        <a:t> </a:t>
                      </a:r>
                      <a:r>
                        <a:rPr lang="en-US" sz="1000" dirty="0" err="1">
                          <a:solidFill>
                            <a:srgbClr val="002060"/>
                          </a:solidFill>
                        </a:rPr>
                        <a:t>calcificados</a:t>
                      </a:r>
                      <a:r>
                        <a:rPr lang="en-US" sz="1000" dirty="0">
                          <a:solidFill>
                            <a:srgbClr val="002060"/>
                          </a:solidFill>
                        </a:rPr>
                        <a:t>, </a:t>
                      </a:r>
                      <a:r>
                        <a:rPr lang="en-US" sz="1000" dirty="0" err="1">
                          <a:solidFill>
                            <a:srgbClr val="002060"/>
                          </a:solidFill>
                        </a:rPr>
                        <a:t>más</a:t>
                      </a:r>
                      <a:r>
                        <a:rPr lang="en-US" sz="1000" dirty="0">
                          <a:solidFill>
                            <a:srgbClr val="002060"/>
                          </a:solidFill>
                        </a:rPr>
                        <a:t> </a:t>
                      </a:r>
                      <a:r>
                        <a:rPr lang="en-US" sz="1000" dirty="0" err="1">
                          <a:solidFill>
                            <a:srgbClr val="002060"/>
                          </a:solidFill>
                        </a:rPr>
                        <a:t>pronunciados</a:t>
                      </a:r>
                      <a:r>
                        <a:rPr lang="en-US" sz="1000" dirty="0">
                          <a:solidFill>
                            <a:srgbClr val="002060"/>
                          </a:solidFill>
                        </a:rPr>
                        <a:t> </a:t>
                      </a:r>
                      <a:r>
                        <a:rPr lang="en-US" sz="1000" dirty="0" err="1">
                          <a:solidFill>
                            <a:srgbClr val="002060"/>
                          </a:solidFill>
                        </a:rPr>
                        <a:t>en</a:t>
                      </a:r>
                      <a:r>
                        <a:rPr lang="en-US" sz="1000" dirty="0">
                          <a:solidFill>
                            <a:srgbClr val="002060"/>
                          </a:solidFill>
                        </a:rPr>
                        <a:t> </a:t>
                      </a:r>
                      <a:r>
                        <a:rPr lang="en-US" sz="1000" dirty="0" err="1">
                          <a:solidFill>
                            <a:srgbClr val="002060"/>
                          </a:solidFill>
                        </a:rPr>
                        <a:t>el</a:t>
                      </a:r>
                      <a:r>
                        <a:rPr lang="en-US" sz="1000" dirty="0">
                          <a:solidFill>
                            <a:srgbClr val="002060"/>
                          </a:solidFill>
                        </a:rPr>
                        <a:t> </a:t>
                      </a:r>
                      <a:r>
                        <a:rPr lang="en-US" sz="1000" dirty="0" err="1">
                          <a:solidFill>
                            <a:srgbClr val="002060"/>
                          </a:solidFill>
                        </a:rPr>
                        <a:t>ápex</a:t>
                      </a:r>
                      <a:r>
                        <a:rPr lang="en-US" sz="1000" dirty="0">
                          <a:solidFill>
                            <a:srgbClr val="002060"/>
                          </a:solidFill>
                        </a:rPr>
                        <a:t> derecho.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2060"/>
                          </a:solidFill>
                        </a:rPr>
                        <a:t>2. </a:t>
                      </a:r>
                      <a:r>
                        <a:rPr lang="en-US" sz="1000" dirty="0" err="1">
                          <a:solidFill>
                            <a:srgbClr val="002060"/>
                          </a:solidFill>
                        </a:rPr>
                        <a:t>Opacidades</a:t>
                      </a:r>
                      <a:r>
                        <a:rPr lang="en-US" sz="1000" dirty="0">
                          <a:solidFill>
                            <a:srgbClr val="002060"/>
                          </a:solidFill>
                        </a:rPr>
                        <a:t> </a:t>
                      </a:r>
                      <a:r>
                        <a:rPr lang="en-US" sz="1000" dirty="0" err="1">
                          <a:solidFill>
                            <a:srgbClr val="002060"/>
                          </a:solidFill>
                        </a:rPr>
                        <a:t>intersticiales</a:t>
                      </a:r>
                      <a:r>
                        <a:rPr lang="en-US" sz="1000" dirty="0">
                          <a:solidFill>
                            <a:srgbClr val="002060"/>
                          </a:solidFill>
                        </a:rPr>
                        <a:t>/</a:t>
                      </a:r>
                      <a:r>
                        <a:rPr lang="en-US" sz="1000" dirty="0" err="1">
                          <a:solidFill>
                            <a:srgbClr val="002060"/>
                          </a:solidFill>
                        </a:rPr>
                        <a:t>alveolares</a:t>
                      </a:r>
                      <a:r>
                        <a:rPr lang="en-US" sz="1000" dirty="0">
                          <a:solidFill>
                            <a:srgbClr val="002060"/>
                          </a:solidFill>
                        </a:rPr>
                        <a:t> </a:t>
                      </a:r>
                      <a:r>
                        <a:rPr lang="en-US" sz="1000" dirty="0" err="1">
                          <a:solidFill>
                            <a:srgbClr val="002060"/>
                          </a:solidFill>
                        </a:rPr>
                        <a:t>persistentes</a:t>
                      </a:r>
                      <a:r>
                        <a:rPr lang="en-US" sz="1000" dirty="0">
                          <a:solidFill>
                            <a:srgbClr val="002060"/>
                          </a:solidFill>
                        </a:rPr>
                        <a:t>, de </a:t>
                      </a:r>
                      <a:r>
                        <a:rPr lang="en-US" sz="1000" dirty="0" err="1">
                          <a:solidFill>
                            <a:srgbClr val="002060"/>
                          </a:solidFill>
                        </a:rPr>
                        <a:t>predominio</a:t>
                      </a:r>
                      <a:r>
                        <a:rPr lang="en-US" sz="1000" dirty="0">
                          <a:solidFill>
                            <a:srgbClr val="002060"/>
                          </a:solidFill>
                        </a:rPr>
                        <a:t> </a:t>
                      </a:r>
                      <a:r>
                        <a:rPr lang="en-US" sz="1000" dirty="0" err="1">
                          <a:solidFill>
                            <a:srgbClr val="002060"/>
                          </a:solidFill>
                        </a:rPr>
                        <a:t>bibasal</a:t>
                      </a:r>
                      <a:r>
                        <a:rPr lang="en-US" sz="1000" dirty="0">
                          <a:solidFill>
                            <a:srgbClr val="002060"/>
                          </a:solidFill>
                        </a:rPr>
                        <a:t> y </a:t>
                      </a:r>
                      <a:r>
                        <a:rPr lang="en-US" sz="1000" dirty="0" err="1">
                          <a:solidFill>
                            <a:srgbClr val="002060"/>
                          </a:solidFill>
                        </a:rPr>
                        <a:t>mayores</a:t>
                      </a:r>
                      <a:r>
                        <a:rPr lang="en-US" sz="1000" dirty="0">
                          <a:solidFill>
                            <a:srgbClr val="002060"/>
                          </a:solidFill>
                        </a:rPr>
                        <a:t> </a:t>
                      </a:r>
                      <a:r>
                        <a:rPr lang="en-US" sz="1000" dirty="0" err="1">
                          <a:solidFill>
                            <a:srgbClr val="002060"/>
                          </a:solidFill>
                        </a:rPr>
                        <a:t>en</a:t>
                      </a:r>
                      <a:r>
                        <a:rPr lang="en-US" sz="1000" dirty="0">
                          <a:solidFill>
                            <a:srgbClr val="002060"/>
                          </a:solidFill>
                        </a:rPr>
                        <a:t> </a:t>
                      </a:r>
                      <a:r>
                        <a:rPr lang="en-US" sz="1000" dirty="0" err="1">
                          <a:solidFill>
                            <a:srgbClr val="002060"/>
                          </a:solidFill>
                        </a:rPr>
                        <a:t>el</a:t>
                      </a:r>
                      <a:r>
                        <a:rPr lang="en-US" sz="1000" dirty="0">
                          <a:solidFill>
                            <a:srgbClr val="002060"/>
                          </a:solidFill>
                        </a:rPr>
                        <a:t> </a:t>
                      </a:r>
                      <a:r>
                        <a:rPr lang="en-US" sz="1000" dirty="0" err="1">
                          <a:solidFill>
                            <a:srgbClr val="002060"/>
                          </a:solidFill>
                        </a:rPr>
                        <a:t>lado</a:t>
                      </a:r>
                      <a:r>
                        <a:rPr lang="en-US" sz="1000" dirty="0">
                          <a:solidFill>
                            <a:srgbClr val="002060"/>
                          </a:solidFill>
                        </a:rPr>
                        <a:t> derecho, </a:t>
                      </a:r>
                      <a:r>
                        <a:rPr lang="en-US" sz="1000" dirty="0" err="1">
                          <a:solidFill>
                            <a:srgbClr val="002060"/>
                          </a:solidFill>
                        </a:rPr>
                        <a:t>favoreciendo</a:t>
                      </a:r>
                      <a:r>
                        <a:rPr lang="en-US" sz="1000" dirty="0">
                          <a:solidFill>
                            <a:srgbClr val="002060"/>
                          </a:solidFill>
                        </a:rPr>
                        <a:t> edema </a:t>
                      </a:r>
                      <a:r>
                        <a:rPr lang="en-US" sz="1000" dirty="0" err="1">
                          <a:solidFill>
                            <a:srgbClr val="002060"/>
                          </a:solidFill>
                        </a:rPr>
                        <a:t>pulmonar</a:t>
                      </a:r>
                      <a:r>
                        <a:rPr lang="en-US" sz="1000" dirty="0">
                          <a:solidFill>
                            <a:srgbClr val="002060"/>
                          </a:solidFill>
                        </a:rPr>
                        <a:t> residual </a:t>
                      </a:r>
                      <a:r>
                        <a:rPr lang="en-US" sz="1000" dirty="0" err="1">
                          <a:solidFill>
                            <a:srgbClr val="002060"/>
                          </a:solidFill>
                        </a:rPr>
                        <a:t>superpuesto</a:t>
                      </a:r>
                      <a:r>
                        <a:rPr lang="en-US" sz="1000" dirty="0">
                          <a:solidFill>
                            <a:srgbClr val="002060"/>
                          </a:solidFill>
                        </a:rPr>
                        <a:t> a </a:t>
                      </a:r>
                      <a:r>
                        <a:rPr lang="en-US" sz="1000" dirty="0" err="1">
                          <a:solidFill>
                            <a:srgbClr val="002060"/>
                          </a:solidFill>
                        </a:rPr>
                        <a:t>cambios</a:t>
                      </a:r>
                      <a:r>
                        <a:rPr lang="en-US" sz="1000" dirty="0">
                          <a:solidFill>
                            <a:srgbClr val="002060"/>
                          </a:solidFill>
                        </a:rPr>
                        <a:t> </a:t>
                      </a:r>
                      <a:r>
                        <a:rPr lang="en-US" sz="1000" dirty="0" err="1">
                          <a:solidFill>
                            <a:srgbClr val="002060"/>
                          </a:solidFill>
                        </a:rPr>
                        <a:t>cicatriciales</a:t>
                      </a:r>
                      <a:r>
                        <a:rPr lang="en-US" sz="1000" dirty="0">
                          <a:solidFill>
                            <a:srgbClr val="002060"/>
                          </a:solidFill>
                        </a:rPr>
                        <a:t> </a:t>
                      </a:r>
                      <a:r>
                        <a:rPr lang="en-US" sz="1000" dirty="0" err="1">
                          <a:solidFill>
                            <a:srgbClr val="002060"/>
                          </a:solidFill>
                        </a:rPr>
                        <a:t>crónicos</a:t>
                      </a:r>
                      <a:r>
                        <a:rPr lang="en-US" sz="1000" dirty="0">
                          <a:solidFill>
                            <a:srgbClr val="002060"/>
                          </a:solidFill>
                        </a:rPr>
                        <a:t>, sin </a:t>
                      </a:r>
                      <a:r>
                        <a:rPr lang="en-US" sz="1000" dirty="0" err="1">
                          <a:solidFill>
                            <a:srgbClr val="002060"/>
                          </a:solidFill>
                        </a:rPr>
                        <a:t>cardiomegalia</a:t>
                      </a:r>
                      <a:r>
                        <a:rPr lang="en-US" sz="1000" dirty="0">
                          <a:solidFill>
                            <a:srgbClr val="002060"/>
                          </a:solidFill>
                        </a:rPr>
                        <a:t> </a:t>
                      </a:r>
                      <a:r>
                        <a:rPr lang="en-US" sz="1000" dirty="0" err="1">
                          <a:solidFill>
                            <a:srgbClr val="002060"/>
                          </a:solidFill>
                        </a:rPr>
                        <a:t>marcada</a:t>
                      </a:r>
                      <a:r>
                        <a:rPr lang="en-US" sz="1000" dirty="0">
                          <a:solidFill>
                            <a:srgbClr val="002060"/>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2060"/>
                          </a:solidFill>
                        </a:rPr>
                        <a:t>3. </a:t>
                      </a:r>
                      <a:r>
                        <a:rPr lang="en-US" sz="1000" dirty="0" err="1">
                          <a:solidFill>
                            <a:srgbClr val="002060"/>
                          </a:solidFill>
                        </a:rPr>
                        <a:t>Pequeño</a:t>
                      </a:r>
                      <a:r>
                        <a:rPr lang="en-US" sz="1000" dirty="0">
                          <a:solidFill>
                            <a:srgbClr val="002060"/>
                          </a:solidFill>
                        </a:rPr>
                        <a:t> </a:t>
                      </a:r>
                      <a:r>
                        <a:rPr lang="en-US" sz="1000" dirty="0" err="1">
                          <a:solidFill>
                            <a:srgbClr val="002060"/>
                          </a:solidFill>
                        </a:rPr>
                        <a:t>derrame</a:t>
                      </a:r>
                      <a:r>
                        <a:rPr lang="en-US" sz="1000" dirty="0">
                          <a:solidFill>
                            <a:srgbClr val="002060"/>
                          </a:solidFill>
                        </a:rPr>
                        <a:t> pleural residual derecho.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2060"/>
                          </a:solidFill>
                        </a:rPr>
                        <a:t>4. No </a:t>
                      </a:r>
                      <a:r>
                        <a:rPr lang="en-US" sz="1000" dirty="0" err="1">
                          <a:solidFill>
                            <a:srgbClr val="002060"/>
                          </a:solidFill>
                        </a:rPr>
                        <a:t>puede</a:t>
                      </a:r>
                      <a:r>
                        <a:rPr lang="en-US" sz="1000" dirty="0">
                          <a:solidFill>
                            <a:srgbClr val="002060"/>
                          </a:solidFill>
                        </a:rPr>
                        <a:t> </a:t>
                      </a:r>
                      <a:r>
                        <a:rPr lang="en-US" sz="1000" dirty="0" err="1">
                          <a:solidFill>
                            <a:srgbClr val="002060"/>
                          </a:solidFill>
                        </a:rPr>
                        <a:t>excluirse</a:t>
                      </a:r>
                      <a:r>
                        <a:rPr lang="en-US" sz="1000" dirty="0">
                          <a:solidFill>
                            <a:srgbClr val="002060"/>
                          </a:solidFill>
                        </a:rPr>
                        <a:t> con </a:t>
                      </a:r>
                      <a:r>
                        <a:rPr lang="en-US" sz="1000" dirty="0" err="1">
                          <a:solidFill>
                            <a:srgbClr val="002060"/>
                          </a:solidFill>
                        </a:rPr>
                        <a:t>certeza</a:t>
                      </a:r>
                      <a:r>
                        <a:rPr lang="en-US" sz="1000" dirty="0">
                          <a:solidFill>
                            <a:srgbClr val="002060"/>
                          </a:solidFill>
                        </a:rPr>
                        <a:t> </a:t>
                      </a:r>
                      <a:r>
                        <a:rPr lang="en-US" sz="1000" dirty="0" err="1">
                          <a:solidFill>
                            <a:srgbClr val="002060"/>
                          </a:solidFill>
                        </a:rPr>
                        <a:t>una</a:t>
                      </a:r>
                      <a:r>
                        <a:rPr lang="en-US" sz="1000" dirty="0">
                          <a:solidFill>
                            <a:srgbClr val="002060"/>
                          </a:solidFill>
                        </a:rPr>
                        <a:t> </a:t>
                      </a:r>
                      <a:r>
                        <a:rPr lang="en-US" sz="1000" dirty="0" err="1">
                          <a:solidFill>
                            <a:srgbClr val="002060"/>
                          </a:solidFill>
                        </a:rPr>
                        <a:t>neumonía</a:t>
                      </a:r>
                      <a:r>
                        <a:rPr lang="en-US" sz="1000" dirty="0">
                          <a:solidFill>
                            <a:srgbClr val="002060"/>
                          </a:solidFill>
                        </a:rPr>
                        <a:t> </a:t>
                      </a:r>
                      <a:r>
                        <a:rPr lang="en-US" sz="1000" dirty="0" err="1">
                          <a:solidFill>
                            <a:srgbClr val="002060"/>
                          </a:solidFill>
                        </a:rPr>
                        <a:t>sobreañadida</a:t>
                      </a:r>
                      <a:r>
                        <a:rPr lang="en-US" sz="1000" dirty="0">
                          <a:solidFill>
                            <a:srgbClr val="002060"/>
                          </a:solidFill>
                        </a:rPr>
                        <a:t>, </a:t>
                      </a:r>
                      <a:r>
                        <a:rPr lang="en-US" sz="1000" dirty="0" err="1">
                          <a:solidFill>
                            <a:srgbClr val="002060"/>
                          </a:solidFill>
                        </a:rPr>
                        <a:t>especialmente</a:t>
                      </a:r>
                      <a:r>
                        <a:rPr lang="en-US" sz="1000" dirty="0">
                          <a:solidFill>
                            <a:srgbClr val="002060"/>
                          </a:solidFill>
                        </a:rPr>
                        <a:t> </a:t>
                      </a:r>
                      <a:r>
                        <a:rPr lang="en-US" sz="1000" dirty="0" err="1">
                          <a:solidFill>
                            <a:srgbClr val="002060"/>
                          </a:solidFill>
                        </a:rPr>
                        <a:t>en</a:t>
                      </a:r>
                      <a:r>
                        <a:rPr lang="en-US" sz="1000" dirty="0">
                          <a:solidFill>
                            <a:srgbClr val="002060"/>
                          </a:solidFill>
                        </a:rPr>
                        <a:t> la </a:t>
                      </a:r>
                      <a:r>
                        <a:rPr lang="en-US" sz="1000" dirty="0" err="1">
                          <a:solidFill>
                            <a:srgbClr val="002060"/>
                          </a:solidFill>
                        </a:rPr>
                        <a:t>región</a:t>
                      </a:r>
                      <a:r>
                        <a:rPr lang="en-US" sz="1000" dirty="0">
                          <a:solidFill>
                            <a:srgbClr val="002060"/>
                          </a:solidFill>
                        </a:rPr>
                        <a:t> </a:t>
                      </a:r>
                      <a:r>
                        <a:rPr lang="en-US" sz="1000" dirty="0" err="1">
                          <a:solidFill>
                            <a:srgbClr val="002060"/>
                          </a:solidFill>
                        </a:rPr>
                        <a:t>perihiliar</a:t>
                      </a:r>
                      <a:r>
                        <a:rPr lang="en-US" sz="1000" dirty="0">
                          <a:solidFill>
                            <a:srgbClr val="002060"/>
                          </a:solidFill>
                        </a:rPr>
                        <a:t> </a:t>
                      </a:r>
                      <a:r>
                        <a:rPr lang="en-US" sz="1000" dirty="0" err="1">
                          <a:solidFill>
                            <a:srgbClr val="002060"/>
                          </a:solidFill>
                        </a:rPr>
                        <a:t>derecha</a:t>
                      </a:r>
                      <a:r>
                        <a:rPr lang="en-US" sz="1000" dirty="0">
                          <a:solidFill>
                            <a:srgbClr val="002060"/>
                          </a:solidFill>
                        </a:rPr>
                        <a:t>/</a:t>
                      </a:r>
                      <a:r>
                        <a:rPr lang="en-US" sz="1000" dirty="0" err="1">
                          <a:solidFill>
                            <a:srgbClr val="002060"/>
                          </a:solidFill>
                        </a:rPr>
                        <a:t>lóbulo</a:t>
                      </a:r>
                      <a:r>
                        <a:rPr lang="en-US" sz="1000" dirty="0">
                          <a:solidFill>
                            <a:srgbClr val="002060"/>
                          </a:solidFill>
                        </a:rPr>
                        <a:t> inferior derecho, </a:t>
                      </a:r>
                      <a:r>
                        <a:rPr lang="en-US" sz="1000" dirty="0" err="1">
                          <a:solidFill>
                            <a:srgbClr val="002060"/>
                          </a:solidFill>
                        </a:rPr>
                        <a:t>debido</a:t>
                      </a:r>
                      <a:r>
                        <a:rPr lang="en-US" sz="1000" dirty="0">
                          <a:solidFill>
                            <a:srgbClr val="002060"/>
                          </a:solidFill>
                        </a:rPr>
                        <a:t> a la extensa </a:t>
                      </a:r>
                      <a:r>
                        <a:rPr lang="en-US" sz="1000" dirty="0" err="1">
                          <a:solidFill>
                            <a:srgbClr val="002060"/>
                          </a:solidFill>
                        </a:rPr>
                        <a:t>alteración</a:t>
                      </a:r>
                      <a:r>
                        <a:rPr lang="en-US" sz="1000" dirty="0">
                          <a:solidFill>
                            <a:srgbClr val="002060"/>
                          </a:solidFill>
                        </a:rPr>
                        <a:t> </a:t>
                      </a:r>
                      <a:r>
                        <a:rPr lang="en-US" sz="1000" dirty="0" err="1">
                          <a:solidFill>
                            <a:srgbClr val="002060"/>
                          </a:solidFill>
                        </a:rPr>
                        <a:t>pulmonar</a:t>
                      </a:r>
                      <a:r>
                        <a:rPr lang="en-US" sz="1000" dirty="0">
                          <a:solidFill>
                            <a:srgbClr val="002060"/>
                          </a:solidFill>
                        </a:rPr>
                        <a:t> </a:t>
                      </a:r>
                      <a:r>
                        <a:rPr lang="en-US" sz="1000" dirty="0" err="1">
                          <a:solidFill>
                            <a:srgbClr val="002060"/>
                          </a:solidFill>
                        </a:rPr>
                        <a:t>crónica</a:t>
                      </a:r>
                      <a:r>
                        <a:rPr lang="en-US" sz="1000" dirty="0">
                          <a:solidFill>
                            <a:srgbClr val="002060"/>
                          </a:solidFill>
                        </a:rPr>
                        <a:t> </a:t>
                      </a:r>
                      <a:r>
                        <a:rPr lang="en-US" sz="1000" dirty="0" err="1">
                          <a:solidFill>
                            <a:srgbClr val="002060"/>
                          </a:solidFill>
                        </a:rPr>
                        <a:t>subyacente</a:t>
                      </a:r>
                      <a:r>
                        <a:rPr lang="en-US" sz="1000" dirty="0">
                          <a:solidFill>
                            <a:srgbClr val="002060"/>
                          </a:solidFill>
                        </a:rPr>
                        <a:t>; no hay </a:t>
                      </a:r>
                      <a:r>
                        <a:rPr lang="en-US" sz="1000" dirty="0" err="1">
                          <a:solidFill>
                            <a:srgbClr val="002060"/>
                          </a:solidFill>
                        </a:rPr>
                        <a:t>evidencia</a:t>
                      </a:r>
                      <a:r>
                        <a:rPr lang="en-US" sz="1000" dirty="0">
                          <a:solidFill>
                            <a:srgbClr val="002060"/>
                          </a:solidFill>
                        </a:rPr>
                        <a:t> </a:t>
                      </a:r>
                      <a:r>
                        <a:rPr lang="en-US" sz="1000" dirty="0" err="1">
                          <a:solidFill>
                            <a:srgbClr val="002060"/>
                          </a:solidFill>
                        </a:rPr>
                        <a:t>convincente</a:t>
                      </a:r>
                      <a:r>
                        <a:rPr lang="en-US" sz="1000" dirty="0">
                          <a:solidFill>
                            <a:srgbClr val="002060"/>
                          </a:solidFill>
                        </a:rPr>
                        <a:t> de </a:t>
                      </a:r>
                      <a:r>
                        <a:rPr lang="en-US" sz="1000" dirty="0" err="1">
                          <a:solidFill>
                            <a:srgbClr val="002060"/>
                          </a:solidFill>
                        </a:rPr>
                        <a:t>neumonía</a:t>
                      </a:r>
                      <a:r>
                        <a:rPr lang="en-US" sz="1000" dirty="0">
                          <a:solidFill>
                            <a:srgbClr val="002060"/>
                          </a:solidFill>
                        </a:rPr>
                        <a:t> focal </a:t>
                      </a:r>
                      <a:r>
                        <a:rPr lang="en-US" sz="1000" dirty="0" err="1">
                          <a:solidFill>
                            <a:srgbClr val="002060"/>
                          </a:solidFill>
                        </a:rPr>
                        <a:t>en</a:t>
                      </a:r>
                      <a:r>
                        <a:rPr lang="en-US" sz="1000" dirty="0">
                          <a:solidFill>
                            <a:srgbClr val="002060"/>
                          </a:solidFill>
                        </a:rPr>
                        <a:t> </a:t>
                      </a:r>
                      <a:r>
                        <a:rPr lang="en-US" sz="1000" dirty="0" err="1">
                          <a:solidFill>
                            <a:srgbClr val="002060"/>
                          </a:solidFill>
                        </a:rPr>
                        <a:t>el</a:t>
                      </a:r>
                      <a:r>
                        <a:rPr lang="en-US" sz="1000" dirty="0">
                          <a:solidFill>
                            <a:srgbClr val="002060"/>
                          </a:solidFill>
                        </a:rPr>
                        <a:t> </a:t>
                      </a:r>
                      <a:r>
                        <a:rPr lang="en-US" sz="1000" dirty="0" err="1">
                          <a:solidFill>
                            <a:srgbClr val="002060"/>
                          </a:solidFill>
                        </a:rPr>
                        <a:t>pulmón</a:t>
                      </a:r>
                      <a:r>
                        <a:rPr lang="en-US" sz="1000" dirty="0">
                          <a:solidFill>
                            <a:srgbClr val="002060"/>
                          </a:solidFill>
                        </a:rPr>
                        <a:t> </a:t>
                      </a:r>
                      <a:r>
                        <a:rPr lang="en-US" sz="1000" dirty="0" err="1">
                          <a:solidFill>
                            <a:srgbClr val="002060"/>
                          </a:solidFill>
                        </a:rPr>
                        <a:t>izquierdo</a:t>
                      </a:r>
                      <a:r>
                        <a:rPr lang="en-US" sz="1000" dirty="0">
                          <a:solidFill>
                            <a:srgbClr val="002060"/>
                          </a:solidFill>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2060"/>
                          </a:solidFill>
                        </a:rPr>
                        <a:t>5. Tubo </a:t>
                      </a:r>
                      <a:r>
                        <a:rPr lang="en-US" sz="1000" dirty="0" err="1">
                          <a:solidFill>
                            <a:srgbClr val="002060"/>
                          </a:solidFill>
                        </a:rPr>
                        <a:t>endotraqueal</a:t>
                      </a:r>
                      <a:r>
                        <a:rPr lang="en-US" sz="1000" dirty="0">
                          <a:solidFill>
                            <a:srgbClr val="002060"/>
                          </a:solidFill>
                        </a:rPr>
                        <a:t> </a:t>
                      </a:r>
                      <a:r>
                        <a:rPr lang="en-US" sz="1000" dirty="0" err="1">
                          <a:solidFill>
                            <a:srgbClr val="002060"/>
                          </a:solidFill>
                        </a:rPr>
                        <a:t>en</a:t>
                      </a:r>
                      <a:r>
                        <a:rPr lang="en-US" sz="1000" dirty="0">
                          <a:solidFill>
                            <a:srgbClr val="002060"/>
                          </a:solidFill>
                        </a:rPr>
                        <a:t> </a:t>
                      </a:r>
                      <a:r>
                        <a:rPr lang="en-US" sz="1000" dirty="0" err="1">
                          <a:solidFill>
                            <a:srgbClr val="002060"/>
                          </a:solidFill>
                        </a:rPr>
                        <a:t>posición</a:t>
                      </a:r>
                      <a:r>
                        <a:rPr lang="en-US" sz="1000" dirty="0">
                          <a:solidFill>
                            <a:srgbClr val="002060"/>
                          </a:solidFill>
                        </a:rPr>
                        <a:t> </a:t>
                      </a:r>
                      <a:r>
                        <a:rPr lang="en-US" sz="1000" dirty="0" err="1">
                          <a:solidFill>
                            <a:srgbClr val="002060"/>
                          </a:solidFill>
                        </a:rPr>
                        <a:t>satisfactoria</a:t>
                      </a:r>
                      <a:r>
                        <a:rPr lang="en-US" sz="1000" dirty="0">
                          <a:solidFill>
                            <a:srgbClr val="002060"/>
                          </a:solidFill>
                        </a:rPr>
                        <a:t>. La </a:t>
                      </a:r>
                      <a:r>
                        <a:rPr lang="en-US" sz="1000" dirty="0" err="1">
                          <a:solidFill>
                            <a:srgbClr val="002060"/>
                          </a:solidFill>
                        </a:rPr>
                        <a:t>sonda</a:t>
                      </a:r>
                      <a:r>
                        <a:rPr lang="en-US" sz="1000" dirty="0">
                          <a:solidFill>
                            <a:srgbClr val="002060"/>
                          </a:solidFill>
                        </a:rPr>
                        <a:t> enteral termina </a:t>
                      </a:r>
                      <a:r>
                        <a:rPr lang="en-US" sz="1000" dirty="0" err="1">
                          <a:solidFill>
                            <a:srgbClr val="002060"/>
                          </a:solidFill>
                        </a:rPr>
                        <a:t>en</a:t>
                      </a:r>
                      <a:r>
                        <a:rPr lang="en-US" sz="1000" dirty="0">
                          <a:solidFill>
                            <a:srgbClr val="002060"/>
                          </a:solidFill>
                        </a:rPr>
                        <a:t> la </a:t>
                      </a:r>
                      <a:r>
                        <a:rPr lang="en-US" sz="1000" dirty="0" err="1">
                          <a:solidFill>
                            <a:srgbClr val="002060"/>
                          </a:solidFill>
                        </a:rPr>
                        <a:t>porción</a:t>
                      </a:r>
                      <a:r>
                        <a:rPr lang="en-US" sz="1000" dirty="0">
                          <a:solidFill>
                            <a:srgbClr val="002060"/>
                          </a:solidFill>
                        </a:rPr>
                        <a:t> superior del </a:t>
                      </a:r>
                      <a:r>
                        <a:rPr lang="en-US" sz="1000" dirty="0" err="1">
                          <a:solidFill>
                            <a:srgbClr val="002060"/>
                          </a:solidFill>
                        </a:rPr>
                        <a:t>estómago</a:t>
                      </a:r>
                      <a:r>
                        <a:rPr lang="en-US" sz="1000" dirty="0">
                          <a:solidFill>
                            <a:srgbClr val="002060"/>
                          </a:solidFill>
                        </a:rPr>
                        <a:t>. No hay </a:t>
                      </a:r>
                      <a:r>
                        <a:rPr lang="en-US" sz="1000" dirty="0" err="1">
                          <a:solidFill>
                            <a:srgbClr val="002060"/>
                          </a:solidFill>
                        </a:rPr>
                        <a:t>neumotórax</a:t>
                      </a:r>
                      <a:r>
                        <a:rPr lang="en-US" sz="1000" dirty="0">
                          <a:solidFill>
                            <a:srgbClr val="00206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8508750"/>
                  </a:ext>
                </a:extLst>
              </a:tr>
            </a:tbl>
          </a:graphicData>
        </a:graphic>
      </p:graphicFrame>
      <p:pic>
        <p:nvPicPr>
          <p:cNvPr id="17410" name="Picture 2">
            <a:extLst>
              <a:ext uri="{FF2B5EF4-FFF2-40B4-BE49-F238E27FC236}">
                <a16:creationId xmlns:a16="http://schemas.microsoft.com/office/drawing/2014/main" id="{6E57F760-1BE9-DB43-DF07-9BC6BBE02C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5" y="472440"/>
            <a:ext cx="2447258" cy="2152914"/>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a:extLst>
              <a:ext uri="{FF2B5EF4-FFF2-40B4-BE49-F238E27FC236}">
                <a16:creationId xmlns:a16="http://schemas.microsoft.com/office/drawing/2014/main" id="{EC778A89-CA2E-8803-C47A-8790209433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35" y="2672017"/>
            <a:ext cx="2447258" cy="2338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61726"/>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BB1D7715-96E8-9D13-20BA-883E1EC867D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ECDEF9D-8DEA-CB81-E3C0-FD57AAD8E906}"/>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323A6BFB-4F63-5BC3-C32D-7FEF6D2019C5}"/>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5F001B5D-9C55-16FD-55A9-A0D066D71E4E}"/>
              </a:ext>
            </a:extLst>
          </p:cNvPr>
          <p:cNvSpPr/>
          <p:nvPr/>
        </p:nvSpPr>
        <p:spPr>
          <a:xfrm>
            <a:off x="320040" y="0"/>
            <a:ext cx="8503920" cy="594360"/>
          </a:xfrm>
          <a:prstGeom prst="rect">
            <a:avLst/>
          </a:prstGeom>
          <a:noFill/>
          <a:ln/>
        </p:spPr>
        <p:txBody>
          <a:bodyPr wrap="square" lIns="0" tIns="0" rIns="0" bIns="0" rtlCol="0" anchor="ctr"/>
          <a:lstStyle/>
          <a:p>
            <a:r>
              <a:rPr lang="en-US" sz="2000" b="1" dirty="0">
                <a:solidFill>
                  <a:srgbClr val="FFFFFF"/>
                </a:solidFill>
                <a:latin typeface="Trebuchet MS" pitchFamily="34" charset="0"/>
                <a:ea typeface="Trebuchet MS" pitchFamily="34" charset="-122"/>
                <a:cs typeface="Trebuchet MS" pitchFamily="34" charset="-120"/>
              </a:rPr>
              <a:t>Results: T7. Visual Question Answering (VQA) </a:t>
            </a:r>
          </a:p>
        </p:txBody>
      </p:sp>
      <p:graphicFrame>
        <p:nvGraphicFramePr>
          <p:cNvPr id="7" name="Table 6">
            <a:extLst>
              <a:ext uri="{FF2B5EF4-FFF2-40B4-BE49-F238E27FC236}">
                <a16:creationId xmlns:a16="http://schemas.microsoft.com/office/drawing/2014/main" id="{CF63EA2E-5089-9494-D62B-F1F0F4A18078}"/>
              </a:ext>
            </a:extLst>
          </p:cNvPr>
          <p:cNvGraphicFramePr>
            <a:graphicFrameLocks noGrp="1"/>
          </p:cNvGraphicFramePr>
          <p:nvPr>
            <p:extLst>
              <p:ext uri="{D42A27DB-BD31-4B8C-83A1-F6EECF244321}">
                <p14:modId xmlns:p14="http://schemas.microsoft.com/office/powerpoint/2010/main" val="1082897419"/>
              </p:ext>
            </p:extLst>
          </p:nvPr>
        </p:nvGraphicFramePr>
        <p:xfrm>
          <a:off x="2749099" y="821204"/>
          <a:ext cx="3805524" cy="3656792"/>
        </p:xfrm>
        <a:graphic>
          <a:graphicData uri="http://schemas.openxmlformats.org/drawingml/2006/table">
            <a:tbl>
              <a:tblPr/>
              <a:tblGrid>
                <a:gridCol w="1268508">
                  <a:extLst>
                    <a:ext uri="{9D8B030D-6E8A-4147-A177-3AD203B41FA5}">
                      <a16:colId xmlns:a16="http://schemas.microsoft.com/office/drawing/2014/main" val="1943307309"/>
                    </a:ext>
                  </a:extLst>
                </a:gridCol>
                <a:gridCol w="1268508">
                  <a:extLst>
                    <a:ext uri="{9D8B030D-6E8A-4147-A177-3AD203B41FA5}">
                      <a16:colId xmlns:a16="http://schemas.microsoft.com/office/drawing/2014/main" val="1328478357"/>
                    </a:ext>
                  </a:extLst>
                </a:gridCol>
                <a:gridCol w="1268508">
                  <a:extLst>
                    <a:ext uri="{9D8B030D-6E8A-4147-A177-3AD203B41FA5}">
                      <a16:colId xmlns:a16="http://schemas.microsoft.com/office/drawing/2014/main" val="796063301"/>
                    </a:ext>
                  </a:extLst>
                </a:gridCol>
              </a:tblGrid>
              <a:tr h="652999">
                <a:tc>
                  <a:txBody>
                    <a:bodyPr/>
                    <a:lstStyle/>
                    <a:p>
                      <a:pPr algn="ctr" rtl="0" fontAlgn="ctr">
                        <a:buNone/>
                      </a:pPr>
                      <a:r>
                        <a:rPr lang="en-US" sz="1200" b="1" i="0" u="none" strike="noStrike" dirty="0">
                          <a:solidFill>
                            <a:srgbClr val="FFFFFF"/>
                          </a:solidFill>
                          <a:effectLst/>
                          <a:latin typeface="Calibri" panose="020F0502020204030204" pitchFamily="34" charset="0"/>
                        </a:rPr>
                        <a:t>Model</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200" b="1" i="0" u="none" strike="noStrike">
                          <a:solidFill>
                            <a:srgbClr val="FFFFFF"/>
                          </a:solidFill>
                          <a:effectLst/>
                          <a:latin typeface="Calibri" panose="020F0502020204030204" pitchFamily="34" charset="0"/>
                        </a:rPr>
                        <a:t>Accuracy (95% CI)</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tc>
                  <a:txBody>
                    <a:bodyPr/>
                    <a:lstStyle/>
                    <a:p>
                      <a:pPr algn="ctr" rtl="0" fontAlgn="ctr">
                        <a:buNone/>
                      </a:pPr>
                      <a:r>
                        <a:rPr lang="en-US" sz="1200" b="1" i="0" u="none" strike="noStrike">
                          <a:solidFill>
                            <a:srgbClr val="FFFFFF"/>
                          </a:solidFill>
                          <a:effectLst/>
                          <a:latin typeface="Calibri" panose="020F0502020204030204" pitchFamily="34" charset="0"/>
                        </a:rPr>
                        <a:t>Macro-F1 (95% CI)</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solidFill>
                      <a:srgbClr val="0D1B3E"/>
                    </a:solidFill>
                  </a:tcPr>
                </a:tc>
                <a:extLst>
                  <a:ext uri="{0D108BD9-81ED-4DB2-BD59-A6C34878D82A}">
                    <a16:rowId xmlns:a16="http://schemas.microsoft.com/office/drawing/2014/main" val="1433399334"/>
                  </a:ext>
                </a:extLst>
              </a:tr>
              <a:tr h="522399">
                <a:tc>
                  <a:txBody>
                    <a:bodyPr/>
                    <a:lstStyle/>
                    <a:p>
                      <a:pPr algn="ctr" rtl="0" fontAlgn="ctr">
                        <a:buNone/>
                      </a:pPr>
                      <a:r>
                        <a:rPr lang="en-US" sz="1200" b="1" i="0" u="none" strike="noStrike" dirty="0" err="1">
                          <a:solidFill>
                            <a:srgbClr val="E05C3A"/>
                          </a:solidFill>
                          <a:effectLst/>
                          <a:latin typeface="Calibri" panose="020F0502020204030204" pitchFamily="34" charset="0"/>
                        </a:rPr>
                        <a:t>CheXGPT</a:t>
                      </a:r>
                      <a:r>
                        <a:rPr lang="en-US" sz="1200" b="1" i="0" u="none" strike="noStrike" dirty="0">
                          <a:solidFill>
                            <a:srgbClr val="000000"/>
                          </a:solidFill>
                          <a:effectLst/>
                          <a:latin typeface="Times New Roman" panose="02020603050405020304" pitchFamily="18" charset="0"/>
                        </a:rPr>
                        <a:t> </a:t>
                      </a:r>
                      <a:endParaRPr lang="en-US" sz="1200" b="1" i="0" u="none" strike="noStrike" dirty="0">
                        <a:solidFill>
                          <a:srgbClr val="E05C3A"/>
                        </a:solidFill>
                        <a:effectLst/>
                        <a:latin typeface="Calibri" panose="020F0502020204030204" pitchFamily="34" charset="0"/>
                      </a:endParaRP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1" i="0" u="none" strike="noStrike">
                          <a:solidFill>
                            <a:srgbClr val="E05C3A"/>
                          </a:solidFill>
                          <a:effectLst/>
                          <a:latin typeface="Calibri" panose="020F0502020204030204" pitchFamily="34" charset="0"/>
                        </a:rPr>
                        <a:t>0.83 (0.79–0.86)</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1" i="0" u="none" strike="noStrike">
                          <a:solidFill>
                            <a:srgbClr val="E05C3A"/>
                          </a:solidFill>
                          <a:effectLst/>
                          <a:latin typeface="Calibri" panose="020F0502020204030204" pitchFamily="34" charset="0"/>
                        </a:rPr>
                        <a:t>0.81 (0.77–0.85)</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527138645"/>
                  </a:ext>
                </a:extLst>
              </a:tr>
              <a:tr h="522399">
                <a:tc>
                  <a:txBody>
                    <a:bodyPr/>
                    <a:lstStyle/>
                    <a:p>
                      <a:pPr algn="ctr" rtl="0" fontAlgn="ctr">
                        <a:buNone/>
                      </a:pPr>
                      <a:r>
                        <a:rPr lang="en-US" sz="1200" b="1" i="0" u="none" strike="noStrike">
                          <a:solidFill>
                            <a:srgbClr val="000000"/>
                          </a:solidFill>
                          <a:effectLst/>
                          <a:latin typeface="Calibri" panose="020F0502020204030204" pitchFamily="34" charset="0"/>
                        </a:rPr>
                        <a:t>Qwen3-VL-4B-Thinking</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00000"/>
                          </a:solidFill>
                          <a:effectLst/>
                          <a:latin typeface="Calibri" panose="020F0502020204030204" pitchFamily="34" charset="0"/>
                        </a:rPr>
                        <a:t>0.74 (0.70–0.78)</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a:solidFill>
                            <a:srgbClr val="000000"/>
                          </a:solidFill>
                          <a:effectLst/>
                          <a:latin typeface="Calibri" panose="020F0502020204030204" pitchFamily="34" charset="0"/>
                        </a:rPr>
                        <a:t>0.72 (0.68–0.76)</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825539012"/>
                  </a:ext>
                </a:extLst>
              </a:tr>
              <a:tr h="652999">
                <a:tc>
                  <a:txBody>
                    <a:bodyPr/>
                    <a:lstStyle/>
                    <a:p>
                      <a:pPr algn="ctr" rtl="0" fontAlgn="ctr">
                        <a:buNone/>
                      </a:pPr>
                      <a:r>
                        <a:rPr lang="en-US" sz="1200" b="1" i="0" u="none" strike="noStrike">
                          <a:solidFill>
                            <a:srgbClr val="000000"/>
                          </a:solidFill>
                          <a:effectLst/>
                          <a:latin typeface="Calibri" panose="020F0502020204030204" pitchFamily="34" charset="0"/>
                        </a:rPr>
                        <a:t>MedGemma-27B</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00000"/>
                          </a:solidFill>
                          <a:effectLst/>
                          <a:latin typeface="Calibri" panose="020F0502020204030204" pitchFamily="34" charset="0"/>
                        </a:rPr>
                        <a:t>0.72 (0.68–0.76)</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a:solidFill>
                            <a:srgbClr val="000000"/>
                          </a:solidFill>
                          <a:effectLst/>
                          <a:latin typeface="Calibri" panose="020F0502020204030204" pitchFamily="34" charset="0"/>
                        </a:rPr>
                        <a:t>0.70 (0.66–0.74)</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549500002"/>
                  </a:ext>
                </a:extLst>
              </a:tr>
              <a:tr h="783597">
                <a:tc>
                  <a:txBody>
                    <a:bodyPr/>
                    <a:lstStyle/>
                    <a:p>
                      <a:pPr algn="ctr" rtl="0" fontAlgn="ctr">
                        <a:buNone/>
                      </a:pPr>
                      <a:r>
                        <a:rPr lang="en-US" sz="1200" b="1" i="0" u="none" strike="noStrike">
                          <a:solidFill>
                            <a:srgbClr val="0D1B3E"/>
                          </a:solidFill>
                          <a:effectLst/>
                          <a:latin typeface="Calibri" panose="020F0502020204030204" pitchFamily="34" charset="0"/>
                        </a:rPr>
                        <a:t>Qwen3-VL-4B-Instruct</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D1B3E"/>
                          </a:solidFill>
                          <a:effectLst/>
                          <a:latin typeface="Calibri" panose="020F0502020204030204" pitchFamily="34" charset="0"/>
                        </a:rPr>
                        <a:t>0.69 (0.65–0.73)</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D1B3E"/>
                          </a:solidFill>
                          <a:effectLst/>
                          <a:latin typeface="Calibri" panose="020F0502020204030204" pitchFamily="34" charset="0"/>
                        </a:rPr>
                        <a:t>0.67 (0.63–0.71)</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3594121609"/>
                  </a:ext>
                </a:extLst>
              </a:tr>
              <a:tr h="522399">
                <a:tc>
                  <a:txBody>
                    <a:bodyPr/>
                    <a:lstStyle/>
                    <a:p>
                      <a:pPr algn="ctr" rtl="0" fontAlgn="ctr">
                        <a:buNone/>
                      </a:pPr>
                      <a:r>
                        <a:rPr lang="en-US" sz="1200" b="1" i="0" u="none" strike="noStrike">
                          <a:solidFill>
                            <a:srgbClr val="000000"/>
                          </a:solidFill>
                          <a:effectLst/>
                          <a:latin typeface="Calibri" panose="020F0502020204030204" pitchFamily="34" charset="0"/>
                        </a:rPr>
                        <a:t>MedGemma-4B</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00000"/>
                          </a:solidFill>
                          <a:effectLst/>
                          <a:latin typeface="Calibri" panose="020F0502020204030204" pitchFamily="34" charset="0"/>
                        </a:rPr>
                        <a:t>0.65 (0.60-0.68)</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tc>
                  <a:txBody>
                    <a:bodyPr/>
                    <a:lstStyle/>
                    <a:p>
                      <a:pPr algn="ctr" rtl="0" fontAlgn="ctr">
                        <a:buNone/>
                      </a:pPr>
                      <a:r>
                        <a:rPr lang="en-US" sz="1200" b="0" i="0" u="none" strike="noStrike" dirty="0">
                          <a:solidFill>
                            <a:srgbClr val="000000"/>
                          </a:solidFill>
                          <a:effectLst/>
                          <a:latin typeface="Calibri" panose="020F0502020204030204" pitchFamily="34" charset="0"/>
                        </a:rPr>
                        <a:t>0.62 (0.58-0.66) </a:t>
                      </a:r>
                    </a:p>
                  </a:txBody>
                  <a:tcPr marL="5826" marR="5826" marT="5826" marB="0" anchor="ctr">
                    <a:lnL w="6350" cap="flat" cmpd="sng" algn="ctr">
                      <a:solidFill>
                        <a:srgbClr val="D1D9E6"/>
                      </a:solidFill>
                      <a:prstDash val="solid"/>
                      <a:round/>
                      <a:headEnd type="none" w="med" len="med"/>
                      <a:tailEnd type="none" w="med" len="med"/>
                    </a:lnL>
                    <a:lnR w="6350" cap="flat" cmpd="sng" algn="ctr">
                      <a:solidFill>
                        <a:srgbClr val="D1D9E6"/>
                      </a:solidFill>
                      <a:prstDash val="solid"/>
                      <a:round/>
                      <a:headEnd type="none" w="med" len="med"/>
                      <a:tailEnd type="none" w="med" len="med"/>
                    </a:lnR>
                    <a:lnT w="6350" cap="flat" cmpd="sng" algn="ctr">
                      <a:solidFill>
                        <a:srgbClr val="D1D9E6"/>
                      </a:solidFill>
                      <a:prstDash val="solid"/>
                      <a:round/>
                      <a:headEnd type="none" w="med" len="med"/>
                      <a:tailEnd type="none" w="med" len="med"/>
                    </a:lnT>
                    <a:lnB w="6350" cap="flat" cmpd="sng" algn="ctr">
                      <a:solidFill>
                        <a:srgbClr val="D1D9E6"/>
                      </a:solidFill>
                      <a:prstDash val="solid"/>
                      <a:round/>
                      <a:headEnd type="none" w="med" len="med"/>
                      <a:tailEnd type="none" w="med" len="med"/>
                    </a:lnB>
                    <a:noFill/>
                  </a:tcPr>
                </a:tc>
                <a:extLst>
                  <a:ext uri="{0D108BD9-81ED-4DB2-BD59-A6C34878D82A}">
                    <a16:rowId xmlns:a16="http://schemas.microsoft.com/office/drawing/2014/main" val="1979126525"/>
                  </a:ext>
                </a:extLst>
              </a:tr>
            </a:tbl>
          </a:graphicData>
        </a:graphic>
      </p:graphicFrame>
    </p:spTree>
    <p:extLst>
      <p:ext uri="{BB962C8B-B14F-4D97-AF65-F5344CB8AC3E}">
        <p14:creationId xmlns:p14="http://schemas.microsoft.com/office/powerpoint/2010/main" val="3540271376"/>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0D197428-21BD-AE72-7E0A-30AF60B5BA50}"/>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4313E4B-D293-79B4-255D-A0C9E7806185}"/>
              </a:ext>
            </a:extLst>
          </p:cNvPr>
          <p:cNvGraphicFramePr>
            <a:graphicFrameLocks noGrp="1"/>
          </p:cNvGraphicFramePr>
          <p:nvPr>
            <p:extLst>
              <p:ext uri="{D42A27DB-BD31-4B8C-83A1-F6EECF244321}">
                <p14:modId xmlns:p14="http://schemas.microsoft.com/office/powerpoint/2010/main" val="1466079988"/>
              </p:ext>
            </p:extLst>
          </p:nvPr>
        </p:nvGraphicFramePr>
        <p:xfrm>
          <a:off x="59822" y="683664"/>
          <a:ext cx="8964538" cy="4620260"/>
        </p:xfrm>
        <a:graphic>
          <a:graphicData uri="http://schemas.openxmlformats.org/drawingml/2006/table">
            <a:tbl>
              <a:tblPr firstRow="1" bandRow="1">
                <a:tableStyleId>{5C22544A-7EE6-4342-B048-85BDC9FD1C3A}</a:tableStyleId>
              </a:tblPr>
              <a:tblGrid>
                <a:gridCol w="2783538">
                  <a:extLst>
                    <a:ext uri="{9D8B030D-6E8A-4147-A177-3AD203B41FA5}">
                      <a16:colId xmlns:a16="http://schemas.microsoft.com/office/drawing/2014/main" val="3028868247"/>
                    </a:ext>
                  </a:extLst>
                </a:gridCol>
                <a:gridCol w="2637807">
                  <a:extLst>
                    <a:ext uri="{9D8B030D-6E8A-4147-A177-3AD203B41FA5}">
                      <a16:colId xmlns:a16="http://schemas.microsoft.com/office/drawing/2014/main" val="4145998051"/>
                    </a:ext>
                  </a:extLst>
                </a:gridCol>
                <a:gridCol w="3543193">
                  <a:extLst>
                    <a:ext uri="{9D8B030D-6E8A-4147-A177-3AD203B41FA5}">
                      <a16:colId xmlns:a16="http://schemas.microsoft.com/office/drawing/2014/main" val="3548141055"/>
                    </a:ext>
                  </a:extLst>
                </a:gridCol>
              </a:tblGrid>
              <a:tr h="774235">
                <a:tc rowSpan="2">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quote-cjk-patch"/>
                          <a:ea typeface="+mn-ea"/>
                          <a:cs typeface="+mn-cs"/>
                        </a:rPr>
                        <a:t>Model Input (Prompt)</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quote-cjk-patch"/>
                        <a:ea typeface="+mn-ea"/>
                        <a:cs typeface="+mn-cs"/>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quote-cjk-patch"/>
                          <a:ea typeface="+mn-ea"/>
                          <a:cs typeface="+mn-cs"/>
                        </a:rPr>
                        <a:t>Question 1:</a:t>
                      </a:r>
                      <a:r>
                        <a:rPr kumimoji="0" lang="en-US" sz="1800" b="0" i="0" u="none" strike="noStrike" kern="1200" cap="none" spc="0" normalizeH="0" baseline="0" noProof="0" dirty="0">
                          <a:ln>
                            <a:noFill/>
                          </a:ln>
                          <a:solidFill>
                            <a:prstClr val="black"/>
                          </a:solidFill>
                          <a:effectLst/>
                          <a:uLnTx/>
                          <a:uFillTx/>
                          <a:latin typeface="quote-cjk-patch"/>
                          <a:ea typeface="+mn-ea"/>
                          <a:cs typeface="+mn-cs"/>
                        </a:rPr>
                        <a:t> ”</a:t>
                      </a:r>
                      <a:r>
                        <a:rPr kumimoji="0" lang="en-US" sz="1800" b="0" i="1" u="none" strike="noStrike" kern="1200" cap="none" spc="0" normalizeH="0" baseline="0" noProof="0" dirty="0">
                          <a:ln>
                            <a:noFill/>
                          </a:ln>
                          <a:solidFill>
                            <a:prstClr val="black"/>
                          </a:solidFill>
                          <a:effectLst/>
                          <a:uLnTx/>
                          <a:uFillTx/>
                          <a:latin typeface="quote-cjk-patch"/>
                          <a:ea typeface="+mn-ea"/>
                          <a:cs typeface="+mn-cs"/>
                        </a:rPr>
                        <a:t>How would you describe the cardiac silhouette on this chest radiograph?”</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quote-cjk-patch"/>
                        <a:ea typeface="+mn-ea"/>
                        <a:cs typeface="+mn-cs"/>
                      </a:endParaRPr>
                    </a:p>
                    <a:p>
                      <a:endParaRPr lang="en-US" sz="1400" dirty="0"/>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n-lt"/>
                          <a:ea typeface="+mn-ea"/>
                          <a:cs typeface="+mn-cs"/>
                        </a:rPr>
                        <a:t>Options:</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"A": "There is enlargement of the heart", </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"B": "Cardiac size appears normal",</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"C": "There is evidence of fluid around the heart", </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"D": "The heart appears smaller than expected"</a:t>
                      </a:r>
                    </a:p>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err="1">
                          <a:ln>
                            <a:noFill/>
                          </a:ln>
                          <a:solidFill>
                            <a:prstClr val="black"/>
                          </a:solidFill>
                          <a:effectLst/>
                          <a:uLnTx/>
                          <a:uFillTx/>
                          <a:latin typeface="quote-cjk-patch"/>
                          <a:ea typeface="+mn-ea"/>
                          <a:cs typeface="+mn-cs"/>
                        </a:rPr>
                        <a:t>CheXGPT</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 Response </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Answer:</a:t>
                      </a:r>
                      <a:r>
                        <a:rPr kumimoji="0" lang="en-US" sz="1700" b="0" i="0" u="none" strike="noStrike" kern="1200" cap="none" spc="0" normalizeH="0" baseline="0" noProof="0" dirty="0">
                          <a:ln>
                            <a:noFill/>
                          </a:ln>
                          <a:solidFill>
                            <a:prstClr val="black"/>
                          </a:solidFill>
                          <a:effectLst/>
                          <a:uLnTx/>
                          <a:uFillTx/>
                          <a:latin typeface="quote-cjk-patch"/>
                          <a:ea typeface="+mn-ea"/>
                          <a:cs typeface="+mn-cs"/>
                        </a:rPr>
                        <a:t> ”</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B”</a:t>
                      </a: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833320"/>
                  </a:ext>
                </a:extLst>
              </a:tr>
              <a:tr h="361309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Reasoning</a:t>
                      </a:r>
                      <a:r>
                        <a:rPr kumimoji="0" lang="en-US" sz="1200" b="0" i="0" u="none" strike="noStrike" kern="1200" cap="none" spc="0" normalizeH="0" baseline="0" noProof="0" dirty="0">
                          <a:ln>
                            <a:noFill/>
                          </a:ln>
                          <a:solidFill>
                            <a:prstClr val="black"/>
                          </a:solidFill>
                          <a:effectLst/>
                          <a:uLnTx/>
                          <a:uFillTx/>
                          <a:latin typeface="quote-cjk-patch"/>
                          <a:ea typeface="+mn-ea"/>
                          <a:cs typeface="+mn-cs"/>
                        </a:rPr>
                        <a:t>: </a:t>
                      </a:r>
                      <a:r>
                        <a:rPr kumimoji="0" lang="en-US" sz="1400" b="0" i="0" u="none" strike="noStrike" kern="1200" cap="none" spc="0" normalizeH="0" baseline="0" noProof="0" dirty="0">
                          <a:ln>
                            <a:noFill/>
                          </a:ln>
                          <a:solidFill>
                            <a:prstClr val="black"/>
                          </a:solidFill>
                          <a:effectLst/>
                          <a:uLnTx/>
                          <a:uFillTx/>
                          <a:latin typeface="quote-cjk-patch"/>
                          <a:ea typeface="+mn-ea"/>
                          <a:cs typeface="+mn-cs"/>
                        </a:rPr>
                        <a:t>"To answer this, the cardiac silhouette should be assessed in relation to the thoracic cavity and the surrounding mediastinal contours. On this chest X-ray, the heart does not appear enlarged, and its overall shape remains proportionate without abnormal widening or globular configuration. There are also no visible features to suggest fluid accumulation around the heart, such as a markedly altered or distended cardiac contour. In addition, the appearance is not consistent with an abnormally small cardiac silhouette. Taking these findings together, the most appropriate conclusion is that the heart size is within the expected normal range."</a:t>
                      </a: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743354"/>
                  </a:ext>
                </a:extLst>
              </a:tr>
            </a:tbl>
          </a:graphicData>
        </a:graphic>
      </p:graphicFrame>
      <p:sp>
        <p:nvSpPr>
          <p:cNvPr id="2" name="Shape 0">
            <a:extLst>
              <a:ext uri="{FF2B5EF4-FFF2-40B4-BE49-F238E27FC236}">
                <a16:creationId xmlns:a16="http://schemas.microsoft.com/office/drawing/2014/main" id="{6BBA729B-200B-140C-C371-DD208603F759}"/>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F86A3038-DBCD-0E55-6115-08810217BE96}"/>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F4CD5AC1-9B1A-A28D-F468-8D27AFDB148F}"/>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Visual Question Answering (VQA) examples</a:t>
            </a:r>
          </a:p>
        </p:txBody>
      </p:sp>
      <p:pic>
        <p:nvPicPr>
          <p:cNvPr id="5" name="Picture 12">
            <a:extLst>
              <a:ext uri="{FF2B5EF4-FFF2-40B4-BE49-F238E27FC236}">
                <a16:creationId xmlns:a16="http://schemas.microsoft.com/office/drawing/2014/main" id="{DF4A3F01-6B3B-5AFA-F9E7-6A350824B3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22" y="683664"/>
            <a:ext cx="2667760" cy="21364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4">
            <a:extLst>
              <a:ext uri="{FF2B5EF4-FFF2-40B4-BE49-F238E27FC236}">
                <a16:creationId xmlns:a16="http://schemas.microsoft.com/office/drawing/2014/main" id="{37C05D25-59D9-8322-1648-423A94F4F6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640" y="2820112"/>
            <a:ext cx="2667760" cy="2250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50484"/>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7C94F33A-0AA4-F772-6757-7E32E8344FE1}"/>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2990520-3F3B-4417-4D05-875CDC1EC73A}"/>
              </a:ext>
            </a:extLst>
          </p:cNvPr>
          <p:cNvGraphicFramePr>
            <a:graphicFrameLocks noGrp="1"/>
          </p:cNvGraphicFramePr>
          <p:nvPr>
            <p:extLst>
              <p:ext uri="{D42A27DB-BD31-4B8C-83A1-F6EECF244321}">
                <p14:modId xmlns:p14="http://schemas.microsoft.com/office/powerpoint/2010/main" val="4088588539"/>
              </p:ext>
            </p:extLst>
          </p:nvPr>
        </p:nvGraphicFramePr>
        <p:xfrm>
          <a:off x="59822" y="683664"/>
          <a:ext cx="8964538" cy="4526280"/>
        </p:xfrm>
        <a:graphic>
          <a:graphicData uri="http://schemas.openxmlformats.org/drawingml/2006/table">
            <a:tbl>
              <a:tblPr firstRow="1" bandRow="1">
                <a:tableStyleId>{5C22544A-7EE6-4342-B048-85BDC9FD1C3A}</a:tableStyleId>
              </a:tblPr>
              <a:tblGrid>
                <a:gridCol w="2783538">
                  <a:extLst>
                    <a:ext uri="{9D8B030D-6E8A-4147-A177-3AD203B41FA5}">
                      <a16:colId xmlns:a16="http://schemas.microsoft.com/office/drawing/2014/main" val="3028868247"/>
                    </a:ext>
                  </a:extLst>
                </a:gridCol>
                <a:gridCol w="2502363">
                  <a:extLst>
                    <a:ext uri="{9D8B030D-6E8A-4147-A177-3AD203B41FA5}">
                      <a16:colId xmlns:a16="http://schemas.microsoft.com/office/drawing/2014/main" val="4145998051"/>
                    </a:ext>
                  </a:extLst>
                </a:gridCol>
                <a:gridCol w="3678637">
                  <a:extLst>
                    <a:ext uri="{9D8B030D-6E8A-4147-A177-3AD203B41FA5}">
                      <a16:colId xmlns:a16="http://schemas.microsoft.com/office/drawing/2014/main" val="3548141055"/>
                    </a:ext>
                  </a:extLst>
                </a:gridCol>
              </a:tblGrid>
              <a:tr h="774235">
                <a:tc rowSpan="2">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Model Input (Prompt)</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Question 2: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”You are shown a prior reference image and a follow-up image. What is the interval change in pleural effusion?”</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Options: </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 "Resolving",</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"B": "Progressing",</a:t>
                      </a: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 "Unchanged"</a:t>
                      </a:r>
                    </a:p>
                    <a:p>
                      <a:endParaRPr lang="en-US" sz="1400" i="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err="1">
                          <a:ln>
                            <a:noFill/>
                          </a:ln>
                          <a:solidFill>
                            <a:prstClr val="black"/>
                          </a:solidFill>
                          <a:effectLst/>
                          <a:uLnTx/>
                          <a:uFillTx/>
                          <a:latin typeface="quote-cjk-patch"/>
                          <a:ea typeface="+mn-ea"/>
                          <a:cs typeface="+mn-cs"/>
                        </a:rPr>
                        <a:t>CheXGPT</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 Response </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Answer:</a:t>
                      </a:r>
                      <a:r>
                        <a:rPr kumimoji="0" lang="en-US" sz="1700" b="0" i="0" u="none" strike="noStrike" kern="1200" cap="none" spc="0" normalizeH="0" baseline="0" noProof="0" dirty="0">
                          <a:ln>
                            <a:noFill/>
                          </a:ln>
                          <a:solidFill>
                            <a:prstClr val="black"/>
                          </a:solidFill>
                          <a:effectLst/>
                          <a:uLnTx/>
                          <a:uFillTx/>
                          <a:latin typeface="quote-cjk-patch"/>
                          <a:ea typeface="+mn-ea"/>
                          <a:cs typeface="+mn-cs"/>
                        </a:rPr>
                        <a:t> ”</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B”</a:t>
                      </a: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833320"/>
                  </a:ext>
                </a:extLst>
              </a:tr>
              <a:tr h="361309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Reasoning:  </a:t>
                      </a:r>
                      <a:r>
                        <a:rPr kumimoji="0" lang="en-US" sz="1600" b="0" i="0" u="none" strike="noStrike" kern="1200" cap="none" spc="0" normalizeH="0" baseline="0" noProof="0" dirty="0">
                          <a:ln>
                            <a:noFill/>
                          </a:ln>
                          <a:solidFill>
                            <a:prstClr val="black"/>
                          </a:solidFill>
                          <a:effectLst/>
                          <a:uLnTx/>
                          <a:uFillTx/>
                          <a:latin typeface="+mn-lt"/>
                          <a:ea typeface="+mn-ea"/>
                          <a:cs typeface="+mn-cs"/>
                        </a:rPr>
                        <a:t>"This question requires a direct comparison between the earlier chest X-ray and the newer one, focusing specifically on pleural fluid. In the reference image, there is no significant pleural effusion identified on either side. On the follow-up image, however, a left pleural effusion is present and is more conspicuous than before. That means the amount of pleural fluid has increased rather than decreased or remained the same. Since the interval change reflects an increase in effusion burden, the pleural effusion is best described as worsening over time."</a:t>
                      </a:r>
                      <a:endParaRPr kumimoji="0" lang="en-US" sz="1700" b="0"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743354"/>
                  </a:ext>
                </a:extLst>
              </a:tr>
            </a:tbl>
          </a:graphicData>
        </a:graphic>
      </p:graphicFrame>
      <p:sp>
        <p:nvSpPr>
          <p:cNvPr id="2" name="Shape 0">
            <a:extLst>
              <a:ext uri="{FF2B5EF4-FFF2-40B4-BE49-F238E27FC236}">
                <a16:creationId xmlns:a16="http://schemas.microsoft.com/office/drawing/2014/main" id="{EC79665A-B842-898D-CFCF-9DD36943A9F9}"/>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B444774A-290F-C5F1-048C-F058B951D6F9}"/>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B6E4BE6A-52A2-FA53-FF66-FD5A759C4D4F}"/>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Visual Question Answering (VQA) examples</a:t>
            </a:r>
          </a:p>
        </p:txBody>
      </p:sp>
      <p:pic>
        <p:nvPicPr>
          <p:cNvPr id="8" name="Picture 2">
            <a:extLst>
              <a:ext uri="{FF2B5EF4-FFF2-40B4-BE49-F238E27FC236}">
                <a16:creationId xmlns:a16="http://schemas.microsoft.com/office/drawing/2014/main" id="{A99D6FCD-2525-CEFD-B20B-99411038A6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 y="699093"/>
            <a:ext cx="2784632" cy="22131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820622B2-BC0E-8BB5-BE7F-E43C11E02B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741" y="3001509"/>
            <a:ext cx="2703742" cy="202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61698"/>
      </p:ext>
    </p:ext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B2C006FF-E4AB-CB5F-D692-3FA39B2F32AA}"/>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692666A-338B-075F-032E-B0A748F55FAB}"/>
              </a:ext>
            </a:extLst>
          </p:cNvPr>
          <p:cNvGraphicFramePr>
            <a:graphicFrameLocks noGrp="1"/>
          </p:cNvGraphicFramePr>
          <p:nvPr>
            <p:extLst>
              <p:ext uri="{D42A27DB-BD31-4B8C-83A1-F6EECF244321}">
                <p14:modId xmlns:p14="http://schemas.microsoft.com/office/powerpoint/2010/main" val="1326088164"/>
              </p:ext>
            </p:extLst>
          </p:nvPr>
        </p:nvGraphicFramePr>
        <p:xfrm>
          <a:off x="59822" y="594361"/>
          <a:ext cx="9084178" cy="4582099"/>
        </p:xfrm>
        <a:graphic>
          <a:graphicData uri="http://schemas.openxmlformats.org/drawingml/2006/table">
            <a:tbl>
              <a:tblPr firstRow="1" bandRow="1">
                <a:tableStyleId>{5C22544A-7EE6-4342-B048-85BDC9FD1C3A}</a:tableStyleId>
              </a:tblPr>
              <a:tblGrid>
                <a:gridCol w="2170630">
                  <a:extLst>
                    <a:ext uri="{9D8B030D-6E8A-4147-A177-3AD203B41FA5}">
                      <a16:colId xmlns:a16="http://schemas.microsoft.com/office/drawing/2014/main" val="3028868247"/>
                    </a:ext>
                  </a:extLst>
                </a:gridCol>
                <a:gridCol w="1981063">
                  <a:extLst>
                    <a:ext uri="{9D8B030D-6E8A-4147-A177-3AD203B41FA5}">
                      <a16:colId xmlns:a16="http://schemas.microsoft.com/office/drawing/2014/main" val="4145998051"/>
                    </a:ext>
                  </a:extLst>
                </a:gridCol>
                <a:gridCol w="4932485">
                  <a:extLst>
                    <a:ext uri="{9D8B030D-6E8A-4147-A177-3AD203B41FA5}">
                      <a16:colId xmlns:a16="http://schemas.microsoft.com/office/drawing/2014/main" val="3548141055"/>
                    </a:ext>
                  </a:extLst>
                </a:gridCol>
              </a:tblGrid>
              <a:tr h="782381">
                <a:tc rowSpan="2">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Model Input (Prompt)</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Question 1: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"Quelle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pathologie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est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présente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sur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cette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radiographie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thoracique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Options: </a:t>
                      </a:r>
                    </a:p>
                    <a:p>
                      <a:pPr marL="0" marR="0" lvl="0" indent="0" algn="l" defTabSz="914400" rtl="0" eaLnBrk="1" fontAlgn="auto" latinLnBrk="0" hangingPunct="1">
                        <a:lnSpc>
                          <a:spcPts val="1875"/>
                        </a:lnSpc>
                        <a:spcBef>
                          <a:spcPts val="0"/>
                        </a:spcBef>
                        <a:spcAft>
                          <a:spcPts val="0"/>
                        </a:spcAft>
                        <a:buClrTx/>
                        <a:buSzTx/>
                        <a:buFontTx/>
                        <a:buNone/>
                        <a:tabLst/>
                        <a:defRPr/>
                      </a:pPr>
                      <a:r>
                        <a:rPr lang="en-US" sz="1800" b="0" i="0" kern="1200" dirty="0">
                          <a:solidFill>
                            <a:schemeClr val="tx1"/>
                          </a:solidFill>
                          <a:effectLst/>
                          <a:latin typeface="Calibri" panose="020F0502020204030204" pitchFamily="34" charset="0"/>
                          <a:ea typeface="+mn-ea"/>
                          <a:cs typeface="Calibri" panose="020F0502020204030204" pitchFamily="34" charset="0"/>
                        </a:rPr>
                        <a:t>"A": "</a:t>
                      </a:r>
                      <a:r>
                        <a:rPr lang="en-US" sz="1800" b="0" i="0" kern="1200" dirty="0" err="1">
                          <a:solidFill>
                            <a:schemeClr val="tx1"/>
                          </a:solidFill>
                          <a:effectLst/>
                          <a:latin typeface="Calibri" panose="020F0502020204030204" pitchFamily="34" charset="0"/>
                          <a:ea typeface="+mn-ea"/>
                          <a:cs typeface="Calibri" panose="020F0502020204030204" pitchFamily="34" charset="0"/>
                        </a:rPr>
                        <a:t>Pneumonie</a:t>
                      </a:r>
                      <a:r>
                        <a:rPr lang="en-US" sz="1800" b="0" i="0" kern="1200" dirty="0">
                          <a:solidFill>
                            <a:schemeClr val="tx1"/>
                          </a:solidFill>
                          <a:effectLst/>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ts val="1875"/>
                        </a:lnSpc>
                        <a:spcBef>
                          <a:spcPts val="0"/>
                        </a:spcBef>
                        <a:spcAft>
                          <a:spcPts val="0"/>
                        </a:spcAft>
                        <a:buClrTx/>
                        <a:buSzTx/>
                        <a:buFontTx/>
                        <a:buNone/>
                        <a:tabLst/>
                        <a:defRPr/>
                      </a:pPr>
                      <a:r>
                        <a:rPr lang="en-US" sz="1800" b="0" i="0" kern="1200" dirty="0">
                          <a:solidFill>
                            <a:schemeClr val="tx1"/>
                          </a:solidFill>
                          <a:effectLst/>
                          <a:latin typeface="Calibri" panose="020F0502020204030204" pitchFamily="34" charset="0"/>
                          <a:ea typeface="+mn-ea"/>
                          <a:cs typeface="Calibri" panose="020F0502020204030204" pitchFamily="34" charset="0"/>
                        </a:rPr>
                        <a:t>"B": "</a:t>
                      </a:r>
                      <a:r>
                        <a:rPr lang="en-US" sz="1800" b="0" i="0" kern="1200" dirty="0" err="1">
                          <a:solidFill>
                            <a:schemeClr val="tx1"/>
                          </a:solidFill>
                          <a:effectLst/>
                          <a:latin typeface="Calibri" panose="020F0502020204030204" pitchFamily="34" charset="0"/>
                          <a:ea typeface="+mn-ea"/>
                          <a:cs typeface="Calibri" panose="020F0502020204030204" pitchFamily="34" charset="0"/>
                        </a:rPr>
                        <a:t>Atélectasie</a:t>
                      </a:r>
                      <a:r>
                        <a:rPr lang="en-US" sz="1800" b="0" i="0" kern="1200" dirty="0">
                          <a:solidFill>
                            <a:schemeClr val="tx1"/>
                          </a:solidFill>
                          <a:effectLst/>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ts val="1875"/>
                        </a:lnSpc>
                        <a:spcBef>
                          <a:spcPts val="0"/>
                        </a:spcBef>
                        <a:spcAft>
                          <a:spcPts val="0"/>
                        </a:spcAft>
                        <a:buClrTx/>
                        <a:buSzTx/>
                        <a:buFontTx/>
                        <a:buNone/>
                        <a:tabLst/>
                        <a:defRPr/>
                      </a:pPr>
                      <a:r>
                        <a:rPr lang="en-US" sz="1800" b="0" i="0" kern="1200" dirty="0">
                          <a:solidFill>
                            <a:schemeClr val="tx1"/>
                          </a:solidFill>
                          <a:effectLst/>
                          <a:latin typeface="Calibri" panose="020F0502020204030204" pitchFamily="34" charset="0"/>
                          <a:ea typeface="+mn-ea"/>
                          <a:cs typeface="Calibri" panose="020F0502020204030204" pitchFamily="34" charset="0"/>
                        </a:rPr>
                        <a:t>"C": "</a:t>
                      </a:r>
                      <a:r>
                        <a:rPr lang="en-US" sz="1800" b="0" i="0" kern="1200" dirty="0" err="1">
                          <a:solidFill>
                            <a:schemeClr val="tx1"/>
                          </a:solidFill>
                          <a:effectLst/>
                          <a:latin typeface="Calibri" panose="020F0502020204030204" pitchFamily="34" charset="0"/>
                          <a:ea typeface="+mn-ea"/>
                          <a:cs typeface="Calibri" panose="020F0502020204030204" pitchFamily="34" charset="0"/>
                        </a:rPr>
                        <a:t>Cardiomégalie</a:t>
                      </a:r>
                      <a:r>
                        <a:rPr lang="en-US" sz="1800" b="0" i="0" kern="1200" dirty="0">
                          <a:solidFill>
                            <a:schemeClr val="tx1"/>
                          </a:solidFill>
                          <a:effectLst/>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ts val="1875"/>
                        </a:lnSpc>
                        <a:spcBef>
                          <a:spcPts val="0"/>
                        </a:spcBef>
                        <a:spcAft>
                          <a:spcPts val="0"/>
                        </a:spcAft>
                        <a:buClrTx/>
                        <a:buSzTx/>
                        <a:buFontTx/>
                        <a:buNone/>
                        <a:tabLst/>
                        <a:defRPr/>
                      </a:pPr>
                      <a:r>
                        <a:rPr lang="en-US" sz="1800" b="0" i="0" kern="1200" dirty="0">
                          <a:solidFill>
                            <a:schemeClr val="tx1"/>
                          </a:solidFill>
                          <a:effectLst/>
                          <a:latin typeface="Calibri" panose="020F0502020204030204" pitchFamily="34" charset="0"/>
                          <a:ea typeface="+mn-ea"/>
                          <a:cs typeface="Calibri" panose="020F0502020204030204" pitchFamily="34" charset="0"/>
                        </a:rPr>
                        <a:t>"D": "BPCO”</a:t>
                      </a:r>
                      <a:endParaRPr lang="en-US" sz="1800" i="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err="1">
                          <a:ln>
                            <a:noFill/>
                          </a:ln>
                          <a:solidFill>
                            <a:prstClr val="black"/>
                          </a:solidFill>
                          <a:effectLst/>
                          <a:uLnTx/>
                          <a:uFillTx/>
                          <a:latin typeface="quote-cjk-patch"/>
                          <a:ea typeface="+mn-ea"/>
                          <a:cs typeface="+mn-cs"/>
                        </a:rPr>
                        <a:t>CheXGPT</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 Response </a:t>
                      </a:r>
                    </a:p>
                    <a:p>
                      <a:pPr marL="0" marR="0" lvl="0" indent="0" algn="l" defTabSz="914400" rtl="0" eaLnBrk="1" fontAlgn="auto" latinLnBrk="0" hangingPunct="1">
                        <a:lnSpc>
                          <a:spcPts val="1875"/>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Answer:</a:t>
                      </a:r>
                      <a:r>
                        <a:rPr kumimoji="0" lang="en-US" sz="1700" b="0" i="0" u="none" strike="noStrike" kern="1200" cap="none" spc="0" normalizeH="0" baseline="0" noProof="0" dirty="0">
                          <a:ln>
                            <a:noFill/>
                          </a:ln>
                          <a:solidFill>
                            <a:prstClr val="black"/>
                          </a:solidFill>
                          <a:effectLst/>
                          <a:uLnTx/>
                          <a:uFillTx/>
                          <a:latin typeface="quote-cjk-patch"/>
                          <a:ea typeface="+mn-ea"/>
                          <a:cs typeface="+mn-cs"/>
                        </a:rPr>
                        <a:t> ”</a:t>
                      </a:r>
                      <a:r>
                        <a:rPr kumimoji="0" lang="en-US" sz="1700" b="1" i="0" u="none" strike="noStrike" kern="1200" cap="none" spc="0" normalizeH="0" baseline="0" noProof="0" dirty="0">
                          <a:ln>
                            <a:noFill/>
                          </a:ln>
                          <a:solidFill>
                            <a:prstClr val="black"/>
                          </a:solidFill>
                          <a:effectLst/>
                          <a:uLnTx/>
                          <a:uFillTx/>
                          <a:latin typeface="quote-cjk-patch"/>
                          <a:ea typeface="+mn-ea"/>
                          <a:cs typeface="+mn-cs"/>
                        </a:rPr>
                        <a:t>A”</a:t>
                      </a: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35833320"/>
                  </a:ext>
                </a:extLst>
              </a:tr>
              <a:tr h="3766759">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875"/>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quote-cjk-patch"/>
                          <a:ea typeface="+mn-ea"/>
                          <a:cs typeface="+mn-cs"/>
                        </a:rPr>
                        <a:t>Reasoning: </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"La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radiographie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thoracique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montre de multiples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opacités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alvéolaires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prédominant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dans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l’hémichamp</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pulmonaire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droit, avec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une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distribution surtout périphérique,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associées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à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quelques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opacités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micronodulaires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et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nodulaires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aux contours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flous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Le compte-</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rendu</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radiologique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précise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également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une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atteinte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pulmonaire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alvéolaire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droite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d’origine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probablement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infectieuse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Cet ensemble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d’arguments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oriente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avant tout vers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une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pneumonie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car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une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infection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parenchymateuse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pulmonaire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se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manifeste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classiquement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par des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opacités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alvéolaires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focales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ou</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multifocales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type.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L’option</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atélectasie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est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moins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probable, car on ne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décrit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ici</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signes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dominants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perte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de volume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pulmonaire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déplacement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médiastinal</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ou</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rétraction</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lobaire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nette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La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cardiomégalie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n’est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retenue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puisque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la silhouette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cardiaque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est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explicitement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décrite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comme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normale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La BPCO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n’est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pas le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meilleur</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choix non plus, car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l’image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n’est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pas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dominée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par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une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hyperinflation diffuse, un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aplatissement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diaphragmatique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marqué</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ou</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d’autres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signes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typiques</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d’emphysème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Ainsi</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la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présentation</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radiographique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et le compte-</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rendu</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du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radiologue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soutiennent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clairement</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 le diagnostic de </a:t>
                      </a:r>
                      <a:r>
                        <a:rPr kumimoji="0" lang="en-US" sz="1050" b="0" i="0" u="none" strike="noStrike" kern="1200" cap="none" spc="0" normalizeH="0" baseline="0" noProof="0" dirty="0" err="1">
                          <a:ln>
                            <a:noFill/>
                          </a:ln>
                          <a:solidFill>
                            <a:prstClr val="black"/>
                          </a:solidFill>
                          <a:effectLst/>
                          <a:uLnTx/>
                          <a:uFillTx/>
                          <a:latin typeface="quote-cjk-patch"/>
                          <a:ea typeface="+mn-ea"/>
                          <a:cs typeface="+mn-cs"/>
                        </a:rPr>
                        <a:t>pneumonie</a:t>
                      </a:r>
                      <a:r>
                        <a:rPr kumimoji="0" lang="en-US" sz="1050" b="0" i="0" u="none" strike="noStrike" kern="1200" cap="none" spc="0" normalizeH="0" baseline="0" noProof="0" dirty="0">
                          <a:ln>
                            <a:noFill/>
                          </a:ln>
                          <a:solidFill>
                            <a:prstClr val="black"/>
                          </a:solidFill>
                          <a:effectLst/>
                          <a:uLnTx/>
                          <a:uFillTx/>
                          <a:latin typeface="quote-cjk-patch"/>
                          <a:ea typeface="+mn-ea"/>
                          <a:cs typeface="+mn-cs"/>
                        </a:rPr>
                        <a:t>."</a:t>
                      </a:r>
                      <a:endParaRPr kumimoji="0" lang="en-US" sz="1700" b="0" i="0" u="none" strike="noStrike" kern="1200" cap="none" spc="0" normalizeH="0" baseline="0" noProof="0" dirty="0">
                        <a:ln>
                          <a:noFill/>
                        </a:ln>
                        <a:solidFill>
                          <a:prstClr val="black"/>
                        </a:solidFill>
                        <a:effectLst/>
                        <a:uLnTx/>
                        <a:uFillTx/>
                        <a:latin typeface="quote-cjk-patch"/>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743354"/>
                  </a:ext>
                </a:extLst>
              </a:tr>
            </a:tbl>
          </a:graphicData>
        </a:graphic>
      </p:graphicFrame>
      <p:sp>
        <p:nvSpPr>
          <p:cNvPr id="2" name="Shape 0">
            <a:extLst>
              <a:ext uri="{FF2B5EF4-FFF2-40B4-BE49-F238E27FC236}">
                <a16:creationId xmlns:a16="http://schemas.microsoft.com/office/drawing/2014/main" id="{6A12848A-F2A1-A7AA-65F2-5376C88679CD}"/>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D8F4DEED-244C-25B0-1FC0-240BA581AF29}"/>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3732EAA6-45F4-28C0-B442-C2EA41509F34}"/>
              </a:ext>
            </a:extLst>
          </p:cNvPr>
          <p:cNvSpPr/>
          <p:nvPr/>
        </p:nvSpPr>
        <p:spPr>
          <a:xfrm>
            <a:off x="320040" y="0"/>
            <a:ext cx="8503920" cy="59436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Results: Visual Question Answering (VQA) examples</a:t>
            </a:r>
          </a:p>
        </p:txBody>
      </p:sp>
      <p:pic>
        <p:nvPicPr>
          <p:cNvPr id="5" name="Picture 2">
            <a:extLst>
              <a:ext uri="{FF2B5EF4-FFF2-40B4-BE49-F238E27FC236}">
                <a16:creationId xmlns:a16="http://schemas.microsoft.com/office/drawing/2014/main" id="{6E35953B-4AAA-9110-291D-B18C94DFE3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 y="902009"/>
            <a:ext cx="2054153" cy="3618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987836"/>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name="Slide 8">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p:cNvSpPr/>
          <p:nvPr/>
        </p:nvSpPr>
        <p:spPr>
          <a:xfrm>
            <a:off x="320040" y="0"/>
            <a:ext cx="8503920" cy="594360"/>
          </a:xfrm>
          <a:prstGeom prst="rect">
            <a:avLst/>
          </a:prstGeom>
          <a:noFill/>
          <a:ln/>
        </p:spPr>
        <p:txBody>
          <a:bodyPr wrap="square" lIns="0" tIns="0" rIns="0" bIns="0" rtlCol="0" anchor="ctr"/>
          <a:lstStyle/>
          <a:p>
            <a:pPr marL="0" indent="0">
              <a:buNone/>
            </a:pPr>
            <a:r>
              <a:rPr lang="en-US" sz="2400" b="1" dirty="0">
                <a:solidFill>
                  <a:srgbClr val="FFFFFF"/>
                </a:solidFill>
                <a:latin typeface="Trebuchet MS" pitchFamily="34" charset="0"/>
                <a:ea typeface="Trebuchet MS" pitchFamily="34" charset="-122"/>
                <a:cs typeface="Trebuchet MS" pitchFamily="34" charset="-120"/>
              </a:rPr>
              <a:t>Discussion</a:t>
            </a:r>
            <a:endParaRPr lang="en-US" sz="2400" dirty="0"/>
          </a:p>
        </p:txBody>
      </p:sp>
      <p:sp>
        <p:nvSpPr>
          <p:cNvPr id="9" name="Shape 7"/>
          <p:cNvSpPr/>
          <p:nvPr/>
        </p:nvSpPr>
        <p:spPr>
          <a:xfrm>
            <a:off x="320040" y="960120"/>
            <a:ext cx="8549640" cy="3840480"/>
          </a:xfrm>
          <a:prstGeom prst="rect">
            <a:avLst/>
          </a:prstGeom>
          <a:solidFill>
            <a:srgbClr val="1B4F8A"/>
          </a:solidFill>
          <a:ln/>
          <a:effectLst>
            <a:outerShdw blurRad="76200" dist="25400" dir="8100000" algn="bl" rotWithShape="0">
              <a:srgbClr val="000000">
                <a:alpha val="15000"/>
              </a:srgbClr>
            </a:outerShdw>
          </a:effectLst>
        </p:spPr>
        <p:txBody>
          <a:bodyPr/>
          <a:lstStyle/>
          <a:p>
            <a:endParaRPr lang="en-US"/>
          </a:p>
        </p:txBody>
      </p:sp>
      <p:sp>
        <p:nvSpPr>
          <p:cNvPr id="10" name="Text 8"/>
          <p:cNvSpPr/>
          <p:nvPr/>
        </p:nvSpPr>
        <p:spPr>
          <a:xfrm>
            <a:off x="478564" y="1028700"/>
            <a:ext cx="4116296" cy="347472"/>
          </a:xfrm>
          <a:prstGeom prst="rect">
            <a:avLst/>
          </a:prstGeom>
          <a:noFill/>
          <a:ln/>
        </p:spPr>
        <p:txBody>
          <a:bodyPr wrap="square" lIns="0" tIns="0" rIns="0" bIns="0" rtlCol="0" anchor="ctr"/>
          <a:lstStyle/>
          <a:p>
            <a:pPr marL="0" indent="0">
              <a:buNone/>
            </a:pPr>
            <a:r>
              <a:rPr lang="en-US" b="1" dirty="0">
                <a:solidFill>
                  <a:srgbClr val="E05C3A"/>
                </a:solidFill>
                <a:latin typeface="Trebuchet MS" pitchFamily="34" charset="0"/>
                <a:ea typeface="Trebuchet MS" pitchFamily="34" charset="-122"/>
                <a:cs typeface="Trebuchet MS" pitchFamily="34" charset="-120"/>
              </a:rPr>
              <a:t>Main Findings</a:t>
            </a:r>
            <a:endParaRPr lang="en-US" dirty="0"/>
          </a:p>
        </p:txBody>
      </p:sp>
      <p:sp>
        <p:nvSpPr>
          <p:cNvPr id="11" name="Text 9"/>
          <p:cNvSpPr/>
          <p:nvPr/>
        </p:nvSpPr>
        <p:spPr>
          <a:xfrm>
            <a:off x="365760" y="1376172"/>
            <a:ext cx="4145137" cy="1298448"/>
          </a:xfrm>
          <a:prstGeom prst="rect">
            <a:avLst/>
          </a:prstGeom>
          <a:noFill/>
          <a:ln/>
        </p:spPr>
        <p:txBody>
          <a:bodyPr wrap="square" lIns="0" tIns="0" rIns="0" bIns="0" rtlCol="0" anchor="ctr"/>
          <a:lstStyle/>
          <a:p>
            <a:pPr marL="0" indent="0">
              <a:buNone/>
            </a:pPr>
            <a:endParaRPr lang="en-US" sz="1100" dirty="0"/>
          </a:p>
        </p:txBody>
      </p:sp>
      <p:sp>
        <p:nvSpPr>
          <p:cNvPr id="5" name="TextBox 4">
            <a:extLst>
              <a:ext uri="{FF2B5EF4-FFF2-40B4-BE49-F238E27FC236}">
                <a16:creationId xmlns:a16="http://schemas.microsoft.com/office/drawing/2014/main" id="{DFA82930-BB91-338D-051E-9D65DED46B38}"/>
              </a:ext>
            </a:extLst>
          </p:cNvPr>
          <p:cNvSpPr txBox="1"/>
          <p:nvPr/>
        </p:nvSpPr>
        <p:spPr>
          <a:xfrm>
            <a:off x="677008" y="1652954"/>
            <a:ext cx="7323992" cy="2585323"/>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After fine-tuning Qwen3-V-4B, </a:t>
            </a:r>
            <a:r>
              <a:rPr lang="en-US" dirty="0" err="1">
                <a:solidFill>
                  <a:schemeClr val="bg1"/>
                </a:solidFill>
              </a:rPr>
              <a:t>CheXGPT</a:t>
            </a:r>
            <a:r>
              <a:rPr lang="en-US" dirty="0">
                <a:solidFill>
                  <a:schemeClr val="bg1"/>
                </a:solidFill>
              </a:rPr>
              <a:t> achieved a Macro-F1 of </a:t>
            </a:r>
            <a:r>
              <a:rPr lang="en-US" b="1" dirty="0">
                <a:solidFill>
                  <a:schemeClr val="bg1"/>
                </a:solidFill>
              </a:rPr>
              <a:t>0.93 (0.91–0.95) </a:t>
            </a:r>
            <a:r>
              <a:rPr lang="en-US" dirty="0">
                <a:solidFill>
                  <a:schemeClr val="bg1"/>
                </a:solidFill>
              </a:rPr>
              <a:t>on the 14-label </a:t>
            </a:r>
            <a:r>
              <a:rPr lang="en-US" dirty="0" err="1">
                <a:solidFill>
                  <a:schemeClr val="bg1"/>
                </a:solidFill>
              </a:rPr>
              <a:t>CheXpert</a:t>
            </a:r>
            <a:r>
              <a:rPr lang="en-US" dirty="0">
                <a:solidFill>
                  <a:schemeClr val="bg1"/>
                </a:solidFill>
              </a:rPr>
              <a:t> benchmark. This is higher than the </a:t>
            </a:r>
            <a:r>
              <a:rPr lang="en-US" dirty="0" err="1">
                <a:solidFill>
                  <a:schemeClr val="bg1"/>
                </a:solidFill>
              </a:rPr>
              <a:t>CheXbert’s</a:t>
            </a:r>
            <a:r>
              <a:rPr lang="en-US" dirty="0">
                <a:solidFill>
                  <a:schemeClr val="bg1"/>
                </a:solidFill>
              </a:rPr>
              <a:t> baseline of </a:t>
            </a:r>
            <a:r>
              <a:rPr lang="en-US" b="1" dirty="0">
                <a:solidFill>
                  <a:schemeClr val="bg1"/>
                </a:solidFill>
                <a:latin typeface="Calibri" panose="020F0502020204030204" pitchFamily="34" charset="0"/>
              </a:rPr>
              <a:t>0.749 (0.729–0.764)</a:t>
            </a:r>
            <a:r>
              <a:rPr lang="en-US" dirty="0">
                <a:solidFill>
                  <a:schemeClr val="bg1"/>
                </a:solidFill>
              </a:rPr>
              <a:t>.</a:t>
            </a:r>
          </a:p>
          <a:p>
            <a:pPr marL="285750" indent="-285750">
              <a:buFont typeface="Arial" panose="020B0604020202020204" pitchFamily="34" charset="0"/>
              <a:buChar char="•"/>
            </a:pPr>
            <a:r>
              <a:rPr lang="en-US" dirty="0">
                <a:solidFill>
                  <a:schemeClr val="bg1"/>
                </a:solidFill>
              </a:rPr>
              <a:t>For generated reports, label similarity to gold labels reached macro-F1 </a:t>
            </a:r>
            <a:r>
              <a:rPr lang="en-US" b="1" dirty="0">
                <a:solidFill>
                  <a:schemeClr val="bg1"/>
                </a:solidFill>
              </a:rPr>
              <a:t>0.86 (0.84–0.88) </a:t>
            </a:r>
            <a:r>
              <a:rPr lang="en-US" dirty="0">
                <a:solidFill>
                  <a:schemeClr val="bg1"/>
                </a:solidFill>
              </a:rPr>
              <a:t>with </a:t>
            </a:r>
            <a:r>
              <a:rPr lang="en-US" b="1" dirty="0">
                <a:solidFill>
                  <a:schemeClr val="bg1"/>
                </a:solidFill>
              </a:rPr>
              <a:t>BLEU 0.24</a:t>
            </a:r>
            <a:r>
              <a:rPr lang="en-US" dirty="0">
                <a:solidFill>
                  <a:schemeClr val="bg1"/>
                </a:solidFill>
              </a:rPr>
              <a:t>, indicating improved label faithfulness.</a:t>
            </a:r>
          </a:p>
          <a:p>
            <a:pPr marL="285750" indent="-285750">
              <a:buFont typeface="Arial" panose="020B0604020202020204" pitchFamily="34" charset="0"/>
              <a:buChar char="•"/>
            </a:pPr>
            <a:r>
              <a:rPr lang="en-US" dirty="0">
                <a:solidFill>
                  <a:schemeClr val="bg1"/>
                </a:solidFill>
              </a:rPr>
              <a:t> The Value of Dynamic Few-Shot Retrieval - </a:t>
            </a:r>
            <a:r>
              <a:rPr lang="en-US" i="1" dirty="0">
                <a:solidFill>
                  <a:schemeClr val="bg1"/>
                </a:solidFill>
              </a:rPr>
              <a:t>Lung Lesion </a:t>
            </a:r>
            <a:r>
              <a:rPr lang="en-US" dirty="0">
                <a:solidFill>
                  <a:schemeClr val="bg1"/>
                </a:solidFill>
              </a:rPr>
              <a:t>and </a:t>
            </a:r>
            <a:r>
              <a:rPr lang="en-US" i="1" dirty="0">
                <a:solidFill>
                  <a:schemeClr val="bg1"/>
                </a:solidFill>
              </a:rPr>
              <a:t>Pleural Other</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INT4 quantization preserved over 95% of the model's F1 performance while cutting inference latency by nearly half.</a:t>
            </a:r>
          </a:p>
          <a:p>
            <a:pPr marL="285750" indent="-285750">
              <a:buFont typeface="Arial" panose="020B0604020202020204" pitchFamily="34" charset="0"/>
              <a:buChar char="•"/>
            </a:pPr>
            <a:r>
              <a:rPr lang="en-US" dirty="0">
                <a:solidFill>
                  <a:schemeClr val="bg1"/>
                </a:solidFill>
              </a:rPr>
              <a:t>Qualitative Strengths: VQA and Multilingual report generation</a:t>
            </a:r>
          </a:p>
        </p:txBody>
      </p:sp>
    </p:spTree>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name="Slide 9">
    <p:bg>
      <p:bgPr>
        <a:solidFill>
          <a:srgbClr val="0D1B3E"/>
        </a:solidFill>
        <a:effectLst/>
      </p:bgPr>
    </p:bg>
    <p:spTree>
      <p:nvGrpSpPr>
        <p:cNvPr id="1" name=""/>
        <p:cNvGrpSpPr/>
        <p:nvPr/>
      </p:nvGrpSpPr>
      <p:grpSpPr>
        <a:xfrm>
          <a:off x="0" y="0"/>
          <a:ext cx="0" cy="0"/>
          <a:chOff x="0" y="0"/>
          <a:chExt cx="0" cy="0"/>
        </a:xfrm>
      </p:grpSpPr>
      <p:sp>
        <p:nvSpPr>
          <p:cNvPr id="2" name="Shape 0"/>
          <p:cNvSpPr/>
          <p:nvPr/>
        </p:nvSpPr>
        <p:spPr>
          <a:xfrm>
            <a:off x="0" y="0"/>
            <a:ext cx="274320" cy="5143500"/>
          </a:xfrm>
          <a:prstGeom prst="rect">
            <a:avLst/>
          </a:prstGeom>
          <a:solidFill>
            <a:srgbClr val="E05C3A"/>
          </a:solidFill>
          <a:ln w="12700">
            <a:solidFill>
              <a:srgbClr val="E05C3A"/>
            </a:solidFill>
            <a:prstDash val="solid"/>
          </a:ln>
        </p:spPr>
        <p:txBody>
          <a:bodyPr/>
          <a:lstStyle/>
          <a:p>
            <a:endParaRPr lang="en-US"/>
          </a:p>
        </p:txBody>
      </p:sp>
      <p:sp>
        <p:nvSpPr>
          <p:cNvPr id="3" name="Text 1"/>
          <p:cNvSpPr/>
          <p:nvPr/>
        </p:nvSpPr>
        <p:spPr>
          <a:xfrm>
            <a:off x="548640" y="274320"/>
            <a:ext cx="8229600" cy="548640"/>
          </a:xfrm>
          <a:prstGeom prst="rect">
            <a:avLst/>
          </a:prstGeom>
          <a:noFill/>
          <a:ln/>
        </p:spPr>
        <p:txBody>
          <a:bodyPr wrap="square" lIns="0" tIns="0" rIns="0" bIns="0" rtlCol="0" anchor="ctr"/>
          <a:lstStyle/>
          <a:p>
            <a:pPr marL="0" indent="0">
              <a:buNone/>
            </a:pPr>
            <a:r>
              <a:rPr lang="en-US" sz="2800" b="1" dirty="0">
                <a:solidFill>
                  <a:srgbClr val="FFFFFF"/>
                </a:solidFill>
                <a:latin typeface="Trebuchet MS" pitchFamily="34" charset="0"/>
                <a:ea typeface="Trebuchet MS" pitchFamily="34" charset="-122"/>
                <a:cs typeface="Trebuchet MS" pitchFamily="34" charset="-120"/>
              </a:rPr>
              <a:t>Conclusions</a:t>
            </a:r>
            <a:endParaRPr lang="en-US" sz="2800" dirty="0"/>
          </a:p>
        </p:txBody>
      </p:sp>
      <p:sp>
        <p:nvSpPr>
          <p:cNvPr id="4" name="Shape 2"/>
          <p:cNvSpPr/>
          <p:nvPr/>
        </p:nvSpPr>
        <p:spPr>
          <a:xfrm>
            <a:off x="548640" y="868680"/>
            <a:ext cx="8046720" cy="36576"/>
          </a:xfrm>
          <a:prstGeom prst="rect">
            <a:avLst/>
          </a:prstGeom>
          <a:solidFill>
            <a:srgbClr val="E05C3A"/>
          </a:solidFill>
          <a:ln w="12700">
            <a:solidFill>
              <a:srgbClr val="E05C3A"/>
            </a:solidFill>
            <a:prstDash val="solid"/>
          </a:ln>
        </p:spPr>
        <p:txBody>
          <a:bodyPr/>
          <a:lstStyle/>
          <a:p>
            <a:endParaRPr lang="en-US"/>
          </a:p>
        </p:txBody>
      </p:sp>
      <p:sp>
        <p:nvSpPr>
          <p:cNvPr id="6" name="TextBox 5">
            <a:extLst>
              <a:ext uri="{FF2B5EF4-FFF2-40B4-BE49-F238E27FC236}">
                <a16:creationId xmlns:a16="http://schemas.microsoft.com/office/drawing/2014/main" id="{EEDFBB79-55C3-0B75-69CB-D1470B8A3178}"/>
              </a:ext>
            </a:extLst>
          </p:cNvPr>
          <p:cNvSpPr txBox="1"/>
          <p:nvPr/>
        </p:nvSpPr>
        <p:spPr>
          <a:xfrm>
            <a:off x="931105" y="1602254"/>
            <a:ext cx="7587761" cy="1938992"/>
          </a:xfrm>
          <a:prstGeom prst="rect">
            <a:avLst/>
          </a:prstGeom>
          <a:noFill/>
        </p:spPr>
        <p:txBody>
          <a:bodyPr wrap="square" rtlCol="0">
            <a:spAutoFit/>
          </a:bodyPr>
          <a:lstStyle/>
          <a:p>
            <a:pPr lvl="0">
              <a:defRPr/>
            </a:pPr>
            <a:r>
              <a:rPr lang="en-US" sz="2400" dirty="0">
                <a:solidFill>
                  <a:schemeClr val="bg1"/>
                </a:solidFill>
              </a:rPr>
              <a:t>A post-trained 4B multimodal LLM can unify </a:t>
            </a:r>
            <a:r>
              <a:rPr lang="en-US" sz="2400" dirty="0" err="1">
                <a:solidFill>
                  <a:schemeClr val="bg1"/>
                </a:solidFill>
              </a:rPr>
              <a:t>CheXpert</a:t>
            </a:r>
            <a:r>
              <a:rPr lang="en-US" sz="2400" dirty="0">
                <a:solidFill>
                  <a:schemeClr val="bg1"/>
                </a:solidFill>
              </a:rPr>
              <a:t>-style labeling and multilingual, image-grounded report generation, providing a practical, efficient alternative to </a:t>
            </a:r>
            <a:r>
              <a:rPr lang="en-US" sz="2400" dirty="0" err="1">
                <a:solidFill>
                  <a:schemeClr val="bg1"/>
                </a:solidFill>
              </a:rPr>
              <a:t>CheXbert</a:t>
            </a:r>
            <a:r>
              <a:rPr lang="en-US" sz="2400" dirty="0">
                <a:solidFill>
                  <a:schemeClr val="bg1"/>
                </a:solidFill>
              </a:rPr>
              <a:t> with tunable prompt- and hardware-level trade-offs.</a:t>
            </a:r>
          </a:p>
        </p:txBody>
      </p:sp>
    </p:spTree>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BB325BD1-623B-97AA-202D-6F852FE809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BE4D391-2A19-437A-B4CA-942BBE8679B0}"/>
              </a:ext>
            </a:extLst>
          </p:cNvPr>
          <p:cNvSpPr/>
          <p:nvPr/>
        </p:nvSpPr>
        <p:spPr>
          <a:xfrm>
            <a:off x="0" y="0"/>
            <a:ext cx="9144000" cy="594360"/>
          </a:xfrm>
          <a:prstGeom prst="rect">
            <a:avLst/>
          </a:prstGeom>
          <a:solidFill>
            <a:srgbClr val="0D1B3E"/>
          </a:solidFill>
          <a:ln w="12700">
            <a:solidFill>
              <a:srgbClr val="0D1B3E"/>
            </a:solidFill>
            <a:prstDash val="solid"/>
          </a:ln>
        </p:spPr>
        <p:txBody>
          <a:bodyPr/>
          <a:lstStyle/>
          <a:p>
            <a:endParaRPr lang="en-US"/>
          </a:p>
        </p:txBody>
      </p:sp>
      <p:sp>
        <p:nvSpPr>
          <p:cNvPr id="3" name="Shape 1">
            <a:extLst>
              <a:ext uri="{FF2B5EF4-FFF2-40B4-BE49-F238E27FC236}">
                <a16:creationId xmlns:a16="http://schemas.microsoft.com/office/drawing/2014/main" id="{088828DF-591C-1099-5792-FC89F07EECEE}"/>
              </a:ext>
            </a:extLst>
          </p:cNvPr>
          <p:cNvSpPr/>
          <p:nvPr/>
        </p:nvSpPr>
        <p:spPr>
          <a:xfrm>
            <a:off x="0" y="0"/>
            <a:ext cx="164592" cy="594360"/>
          </a:xfrm>
          <a:prstGeom prst="rect">
            <a:avLst/>
          </a:prstGeom>
          <a:solidFill>
            <a:srgbClr val="E05C3A"/>
          </a:solidFill>
          <a:ln w="12700">
            <a:solidFill>
              <a:srgbClr val="E05C3A"/>
            </a:solidFill>
            <a:prstDash val="solid"/>
          </a:ln>
        </p:spPr>
        <p:txBody>
          <a:bodyPr/>
          <a:lstStyle/>
          <a:p>
            <a:endParaRPr lang="en-US"/>
          </a:p>
        </p:txBody>
      </p:sp>
      <p:sp>
        <p:nvSpPr>
          <p:cNvPr id="4" name="Text 2">
            <a:extLst>
              <a:ext uri="{FF2B5EF4-FFF2-40B4-BE49-F238E27FC236}">
                <a16:creationId xmlns:a16="http://schemas.microsoft.com/office/drawing/2014/main" id="{67510FC7-97D5-A942-26E5-4D1D28F715D0}"/>
              </a:ext>
            </a:extLst>
          </p:cNvPr>
          <p:cNvSpPr/>
          <p:nvPr/>
        </p:nvSpPr>
        <p:spPr>
          <a:xfrm>
            <a:off x="320040" y="0"/>
            <a:ext cx="8503920" cy="594360"/>
          </a:xfrm>
          <a:prstGeom prst="rect">
            <a:avLst/>
          </a:prstGeom>
          <a:noFill/>
          <a:ln/>
        </p:spPr>
        <p:txBody>
          <a:bodyPr wrap="square" lIns="0" tIns="0" rIns="0" bIns="0" rtlCol="0" anchor="ctr"/>
          <a:lstStyle/>
          <a:p>
            <a:pPr marL="0" indent="0">
              <a:buNone/>
            </a:pPr>
            <a:endParaRPr lang="en-US" sz="2000" dirty="0"/>
          </a:p>
        </p:txBody>
      </p:sp>
      <p:sp>
        <p:nvSpPr>
          <p:cNvPr id="15" name="Shape 13">
            <a:extLst>
              <a:ext uri="{FF2B5EF4-FFF2-40B4-BE49-F238E27FC236}">
                <a16:creationId xmlns:a16="http://schemas.microsoft.com/office/drawing/2014/main" id="{B5BAB9A7-0817-C7D8-88C8-7E4AE3582400}"/>
              </a:ext>
            </a:extLst>
          </p:cNvPr>
          <p:cNvSpPr/>
          <p:nvPr/>
        </p:nvSpPr>
        <p:spPr>
          <a:xfrm>
            <a:off x="164592" y="871671"/>
            <a:ext cx="8851221" cy="3717420"/>
          </a:xfrm>
          <a:prstGeom prst="rect">
            <a:avLst/>
          </a:prstGeom>
          <a:solidFill>
            <a:srgbClr val="FFFFFF"/>
          </a:solidFill>
          <a:ln/>
          <a:effectLst>
            <a:outerShdw blurRad="76200" dist="25400" dir="8100000" algn="bl" rotWithShape="0">
              <a:srgbClr val="000000">
                <a:alpha val="10000"/>
              </a:srgbClr>
            </a:outerShdw>
          </a:effectLst>
        </p:spPr>
        <p:txBody>
          <a:bodyPr/>
          <a:lstStyle/>
          <a:p>
            <a:endParaRPr lang="en-US" dirty="0"/>
          </a:p>
        </p:txBody>
      </p:sp>
      <p:sp>
        <p:nvSpPr>
          <p:cNvPr id="17" name="Text 15">
            <a:extLst>
              <a:ext uri="{FF2B5EF4-FFF2-40B4-BE49-F238E27FC236}">
                <a16:creationId xmlns:a16="http://schemas.microsoft.com/office/drawing/2014/main" id="{AE825602-5A56-16DF-3389-5386701D9424}"/>
              </a:ext>
            </a:extLst>
          </p:cNvPr>
          <p:cNvSpPr/>
          <p:nvPr/>
        </p:nvSpPr>
        <p:spPr>
          <a:xfrm>
            <a:off x="423017" y="1008607"/>
            <a:ext cx="4816409" cy="1327376"/>
          </a:xfrm>
          <a:prstGeom prst="rect">
            <a:avLst/>
          </a:prstGeom>
          <a:noFill/>
          <a:ln/>
        </p:spPr>
        <p:txBody>
          <a:bodyPr wrap="square" rtlCol="0" anchor="ctr"/>
          <a:lstStyle/>
          <a:p>
            <a:pPr marL="342900" indent="-342900">
              <a:spcAft>
                <a:spcPts val="800"/>
              </a:spcAft>
              <a:buSzPct val="100000"/>
              <a:buChar char="•"/>
            </a:pPr>
            <a:endParaRPr lang="en-US" sz="1600" dirty="0"/>
          </a:p>
        </p:txBody>
      </p:sp>
      <p:sp>
        <p:nvSpPr>
          <p:cNvPr id="12" name="Text 5">
            <a:extLst>
              <a:ext uri="{FF2B5EF4-FFF2-40B4-BE49-F238E27FC236}">
                <a16:creationId xmlns:a16="http://schemas.microsoft.com/office/drawing/2014/main" id="{A9AF0A3F-3375-D1C5-7920-65D1094A9968}"/>
              </a:ext>
            </a:extLst>
          </p:cNvPr>
          <p:cNvSpPr/>
          <p:nvPr/>
        </p:nvSpPr>
        <p:spPr>
          <a:xfrm>
            <a:off x="734938" y="1862681"/>
            <a:ext cx="7674123" cy="1418138"/>
          </a:xfrm>
          <a:prstGeom prst="rect">
            <a:avLst/>
          </a:prstGeom>
          <a:noFill/>
          <a:ln/>
        </p:spPr>
        <p:txBody>
          <a:bodyPr wrap="square" lIns="0" tIns="0" rIns="0" bIns="0" rtlCol="0" anchor="ctr"/>
          <a:lstStyle/>
          <a:p>
            <a:pPr marL="0" indent="0" algn="ctr">
              <a:buNone/>
            </a:pPr>
            <a:r>
              <a:rPr lang="en-US" sz="4400" b="1" dirty="0">
                <a:solidFill>
                  <a:srgbClr val="E05C3A"/>
                </a:solidFill>
                <a:latin typeface="Trebuchet MS" pitchFamily="34" charset="0"/>
                <a:ea typeface="Trebuchet MS" pitchFamily="34" charset="-122"/>
                <a:cs typeface="Trebuchet MS" pitchFamily="34" charset="-120"/>
              </a:rPr>
              <a:t>Thank you!</a:t>
            </a:r>
          </a:p>
        </p:txBody>
      </p:sp>
    </p:spTree>
    <p:extLst>
      <p:ext uri="{BB962C8B-B14F-4D97-AF65-F5344CB8AC3E}">
        <p14:creationId xmlns:p14="http://schemas.microsoft.com/office/powerpoint/2010/main" val="4100621432"/>
      </p:ext>
    </p:extLst>
  </p:cSld>
  <p:clrMapOvr>
    <a:masterClrMapping/>
  </p:clrMapOvr>
  <p:transition spd="slow">
    <p:cove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